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1" r:id="rId4"/>
  </p:sldMasterIdLst>
  <p:notesMasterIdLst>
    <p:notesMasterId r:id="rId13"/>
  </p:notesMasterIdLst>
  <p:handoutMasterIdLst>
    <p:handoutMasterId r:id="rId14"/>
  </p:handoutMasterIdLst>
  <p:sldIdLst>
    <p:sldId id="1924" r:id="rId5"/>
    <p:sldId id="1414" r:id="rId6"/>
    <p:sldId id="4129" r:id="rId7"/>
    <p:sldId id="287" r:id="rId8"/>
    <p:sldId id="4130" r:id="rId9"/>
    <p:sldId id="1928" r:id="rId10"/>
    <p:sldId id="281" r:id="rId11"/>
    <p:sldId id="4131" r:id="rId12"/>
  </p:sldIdLst>
  <p:sldSz cx="9906000" cy="6858000" type="A4"/>
  <p:notesSz cx="6954838" cy="9236075"/>
  <p:custDataLst>
    <p:tags r:id="rId15"/>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15:clr>
            <a:srgbClr val="A4A3A4"/>
          </p15:clr>
        </p15:guide>
        <p15:guide id="2" orient="horz" pos="4319">
          <p15:clr>
            <a:srgbClr val="A4A3A4"/>
          </p15:clr>
        </p15:guide>
        <p15:guide id="3">
          <p15:clr>
            <a:srgbClr val="A4A3A4"/>
          </p15:clr>
        </p15:guide>
        <p15:guide id="4" pos="6250"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172" userDrawn="1">
          <p15:clr>
            <a:srgbClr val="A4A3A4"/>
          </p15:clr>
        </p15:guide>
        <p15:guide id="3" pos="219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TIMONT Caroline (Gaz Réseau Distribution France)" initials="AC(RDF" lastIdx="50" clrIdx="0">
    <p:extLst>
      <p:ext uri="{19B8F6BF-5375-455C-9EA6-DF929625EA0E}">
        <p15:presenceInfo xmlns:p15="http://schemas.microsoft.com/office/powerpoint/2012/main" userId="ATTIMONT Caroline (Gaz Réseau Distribution France)" providerId="None"/>
      </p:ext>
    </p:extLst>
  </p:cmAuthor>
  <p:cmAuthor id="2" name="Caroline ATTIMONT" initials="CA" lastIdx="2" clrIdx="1">
    <p:extLst>
      <p:ext uri="{19B8F6BF-5375-455C-9EA6-DF929625EA0E}">
        <p15:presenceInfo xmlns:p15="http://schemas.microsoft.com/office/powerpoint/2012/main" userId="Caroline ATTIMON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B857"/>
    <a:srgbClr val="00B1AF"/>
    <a:srgbClr val="FAB200"/>
    <a:srgbClr val="009BC4"/>
    <a:srgbClr val="FF8C7D"/>
    <a:srgbClr val="1FA7C7"/>
    <a:srgbClr val="A1A0AC"/>
    <a:srgbClr val="9796A3"/>
    <a:srgbClr val="C2C4BE"/>
    <a:srgbClr val="0053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262" autoAdjust="0"/>
    <p:restoredTop sz="91484" autoAdjust="0"/>
  </p:normalViewPr>
  <p:slideViewPr>
    <p:cSldViewPr snapToGrid="0">
      <p:cViewPr varScale="1">
        <p:scale>
          <a:sx n="61" d="100"/>
          <a:sy n="61" d="100"/>
        </p:scale>
        <p:origin x="1612" y="44"/>
      </p:cViewPr>
      <p:guideLst>
        <p:guide orient="horz"/>
        <p:guide orient="horz" pos="4319"/>
        <p:guide/>
        <p:guide pos="625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909"/>
        <p:guide pos="2172"/>
        <p:guide pos="219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014521" cy="461878"/>
          </a:xfrm>
          <a:prstGeom prst="rect">
            <a:avLst/>
          </a:prstGeom>
        </p:spPr>
        <p:txBody>
          <a:bodyPr vert="horz" lIns="91421" tIns="45711" rIns="91421" bIns="45711"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38694" y="3"/>
            <a:ext cx="3014521" cy="461878"/>
          </a:xfrm>
          <a:prstGeom prst="rect">
            <a:avLst/>
          </a:prstGeom>
        </p:spPr>
        <p:txBody>
          <a:bodyPr vert="horz" lIns="91421" tIns="45711" rIns="91421" bIns="45711" rtlCol="0"/>
          <a:lstStyle>
            <a:lvl1pPr algn="r" fontAlgn="auto">
              <a:spcBef>
                <a:spcPts val="0"/>
              </a:spcBef>
              <a:spcAft>
                <a:spcPts val="0"/>
              </a:spcAft>
              <a:defRPr sz="1200">
                <a:latin typeface="+mn-lt"/>
                <a:cs typeface="+mn-cs"/>
              </a:defRPr>
            </a:lvl1pPr>
          </a:lstStyle>
          <a:p>
            <a:pPr>
              <a:defRPr/>
            </a:pPr>
            <a:fld id="{AEAF458E-338F-4C79-8E1F-624020FCE313}" type="datetimeFigureOut">
              <a:rPr lang="en-US"/>
              <a:pPr>
                <a:defRPr/>
              </a:pPr>
              <a:t>11/17/2020</a:t>
            </a:fld>
            <a:endParaRPr lang="en-US"/>
          </a:p>
        </p:txBody>
      </p:sp>
      <p:sp>
        <p:nvSpPr>
          <p:cNvPr id="4" name="Footer Placeholder 3"/>
          <p:cNvSpPr>
            <a:spLocks noGrp="1"/>
          </p:cNvSpPr>
          <p:nvPr>
            <p:ph type="ftr" sz="quarter" idx="2"/>
          </p:nvPr>
        </p:nvSpPr>
        <p:spPr>
          <a:xfrm>
            <a:off x="2" y="8772713"/>
            <a:ext cx="3014521" cy="461877"/>
          </a:xfrm>
          <a:prstGeom prst="rect">
            <a:avLst/>
          </a:prstGeom>
        </p:spPr>
        <p:txBody>
          <a:bodyPr vert="horz" lIns="91421" tIns="45711" rIns="91421" bIns="45711" rtlCol="0" anchor="b"/>
          <a:lstStyle>
            <a:lvl1pPr algn="l" fontAlgn="auto">
              <a:spcBef>
                <a:spcPts val="0"/>
              </a:spcBef>
              <a:spcAft>
                <a:spcPts val="0"/>
              </a:spcAft>
              <a:defRPr sz="1200">
                <a:latin typeface="+mn-lt"/>
                <a:cs typeface="+mn-cs"/>
              </a:defRPr>
            </a:lvl1pPr>
          </a:lstStyle>
          <a:p>
            <a:pPr>
              <a:defRPr/>
            </a:pPr>
            <a:r>
              <a:rPr lang="en-US"/>
              <a:t>Standard Template</a:t>
            </a:r>
          </a:p>
        </p:txBody>
      </p:sp>
      <p:sp>
        <p:nvSpPr>
          <p:cNvPr id="5" name="Slide Number Placeholder 4"/>
          <p:cNvSpPr>
            <a:spLocks noGrp="1"/>
          </p:cNvSpPr>
          <p:nvPr>
            <p:ph type="sldNum" sz="quarter" idx="3"/>
          </p:nvPr>
        </p:nvSpPr>
        <p:spPr>
          <a:xfrm>
            <a:off x="3938694" y="8772713"/>
            <a:ext cx="3014521" cy="461877"/>
          </a:xfrm>
          <a:prstGeom prst="rect">
            <a:avLst/>
          </a:prstGeom>
        </p:spPr>
        <p:txBody>
          <a:bodyPr vert="horz" lIns="91421" tIns="45711" rIns="91421" bIns="45711" rtlCol="0" anchor="b"/>
          <a:lstStyle>
            <a:lvl1pPr algn="r" fontAlgn="auto">
              <a:spcBef>
                <a:spcPts val="0"/>
              </a:spcBef>
              <a:spcAft>
                <a:spcPts val="0"/>
              </a:spcAft>
              <a:defRPr sz="1200">
                <a:latin typeface="+mn-lt"/>
                <a:cs typeface="+mn-cs"/>
              </a:defRPr>
            </a:lvl1pPr>
          </a:lstStyle>
          <a:p>
            <a:pPr>
              <a:defRPr/>
            </a:pPr>
            <a:fld id="{EBDED720-39B0-4DAF-9C53-E753DAD2841D}" type="slidenum">
              <a:rPr lang="en-US"/>
              <a:pPr>
                <a:defRPr/>
              </a:pPr>
              <a:t>‹N°›</a:t>
            </a:fld>
            <a:endParaRPr lang="en-US"/>
          </a:p>
        </p:txBody>
      </p:sp>
    </p:spTree>
    <p:extLst>
      <p:ext uri="{BB962C8B-B14F-4D97-AF65-F5344CB8AC3E}">
        <p14:creationId xmlns:p14="http://schemas.microsoft.com/office/powerpoint/2010/main" val="38334339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014521" cy="461878"/>
          </a:xfrm>
          <a:prstGeom prst="rect">
            <a:avLst/>
          </a:prstGeom>
        </p:spPr>
        <p:txBody>
          <a:bodyPr vert="horz" lIns="91421" tIns="45711" rIns="91421" bIns="45711"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938694" y="3"/>
            <a:ext cx="3014521" cy="461878"/>
          </a:xfrm>
          <a:prstGeom prst="rect">
            <a:avLst/>
          </a:prstGeom>
        </p:spPr>
        <p:txBody>
          <a:bodyPr vert="horz" lIns="91421" tIns="45711" rIns="91421" bIns="45711" rtlCol="0"/>
          <a:lstStyle>
            <a:lvl1pPr algn="r" fontAlgn="auto">
              <a:spcBef>
                <a:spcPts val="0"/>
              </a:spcBef>
              <a:spcAft>
                <a:spcPts val="0"/>
              </a:spcAft>
              <a:defRPr sz="1200">
                <a:latin typeface="+mn-lt"/>
                <a:cs typeface="+mn-cs"/>
              </a:defRPr>
            </a:lvl1pPr>
          </a:lstStyle>
          <a:p>
            <a:pPr>
              <a:defRPr/>
            </a:pPr>
            <a:fld id="{4C54B1F5-60EA-4F7B-BCF7-6B2316863496}" type="datetimeFigureOut">
              <a:rPr lang="en-GB"/>
              <a:pPr>
                <a:defRPr/>
              </a:pPr>
              <a:t>17/11/2020</a:t>
            </a:fld>
            <a:endParaRPr lang="en-GB"/>
          </a:p>
        </p:txBody>
      </p:sp>
      <p:sp>
        <p:nvSpPr>
          <p:cNvPr id="4" name="Slide Image Placeholder 3"/>
          <p:cNvSpPr>
            <a:spLocks noGrp="1" noRot="1" noChangeAspect="1"/>
          </p:cNvSpPr>
          <p:nvPr>
            <p:ph type="sldImg" idx="2"/>
          </p:nvPr>
        </p:nvSpPr>
        <p:spPr>
          <a:xfrm>
            <a:off x="976313" y="692150"/>
            <a:ext cx="5002212" cy="3463925"/>
          </a:xfrm>
          <a:prstGeom prst="rect">
            <a:avLst/>
          </a:prstGeom>
          <a:noFill/>
          <a:ln w="12700">
            <a:solidFill>
              <a:prstClr val="black"/>
            </a:solidFill>
          </a:ln>
        </p:spPr>
        <p:txBody>
          <a:bodyPr vert="horz" lIns="91421" tIns="45711" rIns="91421" bIns="45711" rtlCol="0" anchor="ctr"/>
          <a:lstStyle/>
          <a:p>
            <a:pPr lvl="0"/>
            <a:endParaRPr lang="en-GB" noProof="0"/>
          </a:p>
        </p:txBody>
      </p:sp>
      <p:sp>
        <p:nvSpPr>
          <p:cNvPr id="5" name="Notes Placeholder 4"/>
          <p:cNvSpPr>
            <a:spLocks noGrp="1"/>
          </p:cNvSpPr>
          <p:nvPr>
            <p:ph type="body" sz="quarter" idx="3"/>
          </p:nvPr>
        </p:nvSpPr>
        <p:spPr>
          <a:xfrm>
            <a:off x="695164" y="4387098"/>
            <a:ext cx="5564520" cy="4156903"/>
          </a:xfrm>
          <a:prstGeom prst="rect">
            <a:avLst/>
          </a:prstGeom>
        </p:spPr>
        <p:txBody>
          <a:bodyPr vert="horz" lIns="91421" tIns="45711" rIns="91421" bIns="45711"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2" y="8772713"/>
            <a:ext cx="3014521" cy="461877"/>
          </a:xfrm>
          <a:prstGeom prst="rect">
            <a:avLst/>
          </a:prstGeom>
        </p:spPr>
        <p:txBody>
          <a:bodyPr vert="horz" lIns="91421" tIns="45711" rIns="91421" bIns="45711"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938694" y="8772713"/>
            <a:ext cx="3014521" cy="461877"/>
          </a:xfrm>
          <a:prstGeom prst="rect">
            <a:avLst/>
          </a:prstGeom>
        </p:spPr>
        <p:txBody>
          <a:bodyPr vert="horz" lIns="91421" tIns="45711" rIns="91421" bIns="45711" rtlCol="0" anchor="b"/>
          <a:lstStyle>
            <a:lvl1pPr algn="r" fontAlgn="auto">
              <a:spcBef>
                <a:spcPts val="0"/>
              </a:spcBef>
              <a:spcAft>
                <a:spcPts val="0"/>
              </a:spcAft>
              <a:defRPr sz="1200">
                <a:latin typeface="+mn-lt"/>
                <a:cs typeface="+mn-cs"/>
              </a:defRPr>
            </a:lvl1pPr>
          </a:lstStyle>
          <a:p>
            <a:pPr>
              <a:defRPr/>
            </a:pPr>
            <a:fld id="{F8E3971F-5A65-4713-8934-77774D1688B3}" type="slidenum">
              <a:rPr lang="en-GB"/>
              <a:pPr>
                <a:defRPr/>
              </a:pPr>
              <a:t>‹N°›</a:t>
            </a:fld>
            <a:endParaRPr lang="en-GB"/>
          </a:p>
        </p:txBody>
      </p:sp>
    </p:spTree>
    <p:extLst>
      <p:ext uri="{BB962C8B-B14F-4D97-AF65-F5344CB8AC3E}">
        <p14:creationId xmlns:p14="http://schemas.microsoft.com/office/powerpoint/2010/main" val="19683475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35f391192_00:notes"/>
          <p:cNvSpPr>
            <a:spLocks noGrp="1" noRot="1" noChangeAspect="1"/>
          </p:cNvSpPr>
          <p:nvPr>
            <p:ph type="sldImg" idx="2"/>
          </p:nvPr>
        </p:nvSpPr>
        <p:spPr>
          <a:xfrm>
            <a:off x="1220788" y="641350"/>
            <a:ext cx="4633912" cy="32083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35f391192_00:notes"/>
          <p:cNvSpPr txBox="1">
            <a:spLocks noGrp="1"/>
          </p:cNvSpPr>
          <p:nvPr>
            <p:ph type="body" idx="1"/>
          </p:nvPr>
        </p:nvSpPr>
        <p:spPr>
          <a:xfrm>
            <a:off x="707438" y="4063338"/>
            <a:ext cx="5659505" cy="384947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854869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F8E3971F-5A65-4713-8934-77774D1688B3}" type="slidenum">
              <a:rPr lang="en-GB" smtClean="0"/>
              <a:pPr>
                <a:defRPr/>
              </a:pPr>
              <a:t>2</a:t>
            </a:fld>
            <a:endParaRPr lang="en-GB"/>
          </a:p>
        </p:txBody>
      </p:sp>
    </p:spTree>
    <p:extLst>
      <p:ext uri="{BB962C8B-B14F-4D97-AF65-F5344CB8AC3E}">
        <p14:creationId xmlns:p14="http://schemas.microsoft.com/office/powerpoint/2010/main" val="24784404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algn="ctr"/>
            <a:endParaRPr lang="fr-FR" sz="1200"/>
          </a:p>
          <a:p>
            <a:pPr algn="l"/>
            <a:r>
              <a:rPr lang="fr-FR" sz="1200"/>
              <a:t>D’abord- un rappel : </a:t>
            </a:r>
          </a:p>
          <a:p>
            <a:pPr algn="l"/>
            <a:endParaRPr lang="fr-FR" sz="1200"/>
          </a:p>
          <a:p>
            <a:pPr algn="l"/>
            <a:r>
              <a:rPr lang="fr-FR" sz="1200" u="sng"/>
              <a:t>Un schéma de réseau historique </a:t>
            </a:r>
          </a:p>
          <a:p>
            <a:pPr algn="l"/>
            <a:endParaRPr lang="fr-FR" sz="1200"/>
          </a:p>
          <a:p>
            <a:pPr algn="l"/>
            <a:r>
              <a:rPr lang="fr-FR" sz="1200"/>
              <a:t>par un réseau en cascade de la plus haute pression vers la plus basse</a:t>
            </a:r>
          </a:p>
          <a:p>
            <a:pPr algn="l"/>
            <a:r>
              <a:rPr lang="fr-FR" sz="1200"/>
              <a:t>Pour chaque grappe gazière : Un seul sens de circulation du gaz en « entonnoir »l point d’injection pour de multiples consommateurs</a:t>
            </a:r>
          </a:p>
          <a:p>
            <a:pPr algn="l"/>
            <a:endParaRPr lang="fr-FR" sz="1200"/>
          </a:p>
          <a:p>
            <a:pPr algn="l"/>
            <a:r>
              <a:rPr lang="fr-FR" sz="1200" u="sng"/>
              <a:t>Le réseau demain:</a:t>
            </a:r>
          </a:p>
          <a:p>
            <a:pPr algn="l"/>
            <a:endParaRPr lang="fr-FR" sz="1200"/>
          </a:p>
          <a:p>
            <a:pPr algn="l"/>
            <a:r>
              <a:rPr lang="fr-FR" sz="1200"/>
              <a:t>Nous adaptons le réseau pour accueillir la production de gaz renouvelable locale tout en assurant la sécurité d’approvisionnement de tous</a:t>
            </a:r>
          </a:p>
          <a:p>
            <a:pPr algn="l"/>
            <a:r>
              <a:rPr lang="fr-FR" sz="1200" b="0"/>
              <a:t>Deux sens de circulation du gaz avec possibilité de remonter en pression si la grappe gazière n’est plus en capacité d’absorber la production délocalisée : principe du rebours de GRDF vers GRT Gaz</a:t>
            </a:r>
          </a:p>
          <a:p>
            <a:pPr algn="l"/>
            <a:r>
              <a:rPr lang="fr-FR" sz="1200" b="0"/>
              <a:t>Pour chaque grappe gazière : potentiellement plusieurs points d’injection pour de multiples consommateurs</a:t>
            </a:r>
          </a:p>
          <a:p>
            <a:pPr algn="l"/>
            <a:endParaRPr lang="fr-FR" sz="1200" b="0"/>
          </a:p>
          <a:p>
            <a:pPr algn="l"/>
            <a:r>
              <a:rPr lang="fr-FR" sz="1200" b="0"/>
              <a:t>Passer d’un schéma</a:t>
            </a:r>
            <a:r>
              <a:rPr lang="fr-FR" sz="1200" b="0" baseline="0"/>
              <a:t> à un autre va demander des milliards d’investissement et nous sommes actuellement en train d’échanger avec la CRE et le gouvernement à ce sujet pour optimiser les investissements tout en maximisant notre capacité à intégrer le plus de gaz renouvelable possible. </a:t>
            </a:r>
          </a:p>
          <a:p>
            <a:pPr algn="l"/>
            <a:endParaRPr lang="fr-FR" sz="1200" b="0" baseline="0"/>
          </a:p>
          <a:p>
            <a:pPr algn="l"/>
            <a:r>
              <a:rPr lang="fr-FR" sz="1200" b="0" u="sng" baseline="0"/>
              <a:t>En Mayenne:</a:t>
            </a:r>
          </a:p>
          <a:p>
            <a:pPr algn="l"/>
            <a:endParaRPr lang="fr-FR" sz="1200" b="0" baseline="0"/>
          </a:p>
          <a:p>
            <a:pPr algn="l"/>
            <a:r>
              <a:rPr lang="fr-FR" sz="1200" b="0" baseline="0"/>
              <a:t>Ce qui rend le sujet un peu plus complexe en Mayenne (mais également est source d’opportunités) – c’est que comme vous l’a expliqué Emmeline Blondeau / Richard Chamaret, il y a actuellement seulement 32 communes gazières alors que le potentiel est très important, il pourrait même permettre à long terme de couvrir la totalité de la demande de gaz. Nos équipes techniques travaillent d’ailleurs sur le département en priorité pour ces raisons. Il va falloir donc poser des kilomètres de réseau, mettre en œuvre ces solutions pour créer un réseau de collecte capable de capter ce </a:t>
            </a:r>
            <a:r>
              <a:rPr lang="fr-FR" sz="1200" b="0" baseline="0" err="1"/>
              <a:t>biométhane</a:t>
            </a:r>
            <a:r>
              <a:rPr lang="fr-FR" sz="1200" b="0" baseline="0"/>
              <a:t>. Ainsi à Laval, on pourrait à terme avoir une dizaine d’Unités de </a:t>
            </a:r>
            <a:r>
              <a:rPr lang="fr-FR" sz="1200" b="0" baseline="0" err="1"/>
              <a:t>méthanisatio</a:t>
            </a:r>
            <a:r>
              <a:rPr lang="fr-FR" sz="1200" b="0" baseline="0"/>
              <a:t>.</a:t>
            </a:r>
          </a:p>
          <a:p>
            <a:pPr algn="l"/>
            <a:endParaRPr lang="fr-FR" sz="1200" b="0" baseline="0"/>
          </a:p>
          <a:p>
            <a:pPr algn="l"/>
            <a:r>
              <a:rPr lang="fr-FR" sz="1200" b="0" baseline="0"/>
              <a:t>Cela mettra plusieurs années à se mettre en place, mais nous sommes convaincus que si nous travaillons tous ensemble, monde agricole, collectivités, syndicat, associations, gestionnaires de réseau de distribution et de transport de gaz, on y arrivera. </a:t>
            </a:r>
            <a:endParaRPr lang="fr-FR" sz="120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75FF2AE-FF4A-42B1-9BD3-B51E6D941A76}"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471620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52500" y="685800"/>
            <a:ext cx="4953000" cy="3429000"/>
          </a:xfrm>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2">
                    <a:lumMod val="85000"/>
                    <a:lumOff val="15000"/>
                  </a:schemeClr>
                </a:solidFill>
              </a:rPr>
              <a:t>Pour permettre l’injection du biométhane dans les réseaux en France, des adaptations des infrastructures sont nécessaires dans un contexte de dynamique très forte de projets. Le « droit à l’injection » a été pensé pour répondre à cette problématique, aux enjeux de la LTCV, de la filière et des parties prenantes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100" b="1" dirty="0">
              <a:solidFill>
                <a:schemeClr val="tx2">
                  <a:lumMod val="85000"/>
                  <a:lumOff val="1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100" b="1" dirty="0">
                <a:solidFill>
                  <a:schemeClr val="tx2">
                    <a:lumMod val="85000"/>
                    <a:lumOff val="15000"/>
                  </a:schemeClr>
                </a:solidFill>
              </a:rPr>
              <a:t>Loi </a:t>
            </a:r>
            <a:r>
              <a:rPr lang="fr-FR" sz="1100" b="1" dirty="0" err="1">
                <a:solidFill>
                  <a:schemeClr val="tx2">
                    <a:lumMod val="85000"/>
                    <a:lumOff val="15000"/>
                  </a:schemeClr>
                </a:solidFill>
              </a:rPr>
              <a:t>égalim</a:t>
            </a:r>
            <a:r>
              <a:rPr lang="fr-FR" sz="1100" b="1" dirty="0">
                <a:solidFill>
                  <a:schemeClr val="tx2">
                    <a:lumMod val="85000"/>
                    <a:lumOff val="15000"/>
                  </a:schemeClr>
                </a:solidFill>
              </a:rPr>
              <a:t>:</a:t>
            </a:r>
          </a:p>
          <a:p>
            <a:pPr algn="just">
              <a:spcAft>
                <a:spcPts val="400"/>
              </a:spcAft>
            </a:pPr>
            <a:r>
              <a:rPr lang="fr-FR" sz="1100" dirty="0">
                <a:solidFill>
                  <a:schemeClr val="tx2"/>
                </a:solidFill>
              </a:rPr>
              <a:t>La loi a introduit les évolutions suivantes :</a:t>
            </a:r>
          </a:p>
          <a:p>
            <a:pPr marL="182563" indent="-182563">
              <a:spcAft>
                <a:spcPts val="400"/>
              </a:spcAft>
              <a:buFont typeface="Arial" panose="020B0604020202020204" pitchFamily="34" charset="0"/>
              <a:buChar char="•"/>
            </a:pPr>
            <a:r>
              <a:rPr lang="fr-FR" sz="1100" b="1" dirty="0">
                <a:solidFill>
                  <a:schemeClr val="tx2"/>
                </a:solidFill>
              </a:rPr>
              <a:t>Raccordement d’un producteur </a:t>
            </a:r>
            <a:r>
              <a:rPr lang="fr-FR" sz="1100" dirty="0">
                <a:solidFill>
                  <a:schemeClr val="tx2"/>
                </a:solidFill>
              </a:rPr>
              <a:t>de biométhane sur le réseau de distribution même situé </a:t>
            </a:r>
            <a:r>
              <a:rPr lang="fr-FR" sz="1100" b="1" dirty="0">
                <a:solidFill>
                  <a:schemeClr val="tx2"/>
                </a:solidFill>
              </a:rPr>
              <a:t>hors d’une zone desservie</a:t>
            </a:r>
            <a:r>
              <a:rPr lang="fr-FR" sz="1100" dirty="0">
                <a:solidFill>
                  <a:schemeClr val="tx2"/>
                </a:solidFill>
              </a:rPr>
              <a:t>,</a:t>
            </a:r>
          </a:p>
          <a:p>
            <a:pPr marL="182563" indent="-182563">
              <a:spcAft>
                <a:spcPts val="400"/>
              </a:spcAft>
              <a:buFont typeface="Arial" panose="020B0604020202020204" pitchFamily="34" charset="0"/>
              <a:buChar char="•"/>
            </a:pPr>
            <a:r>
              <a:rPr lang="fr-FR" sz="1100" dirty="0">
                <a:solidFill>
                  <a:schemeClr val="tx2"/>
                </a:solidFill>
              </a:rPr>
              <a:t>Raccordement d’un producteur de biométhane</a:t>
            </a:r>
            <a:r>
              <a:rPr lang="fr-FR" sz="1100" b="1" dirty="0">
                <a:solidFill>
                  <a:schemeClr val="tx2"/>
                </a:solidFill>
              </a:rPr>
              <a:t> sur le réseau de transport en pression distribution</a:t>
            </a:r>
            <a:r>
              <a:rPr lang="fr-FR" sz="1100" dirty="0">
                <a:solidFill>
                  <a:schemeClr val="tx2"/>
                </a:solidFill>
              </a:rPr>
              <a:t>,</a:t>
            </a:r>
          </a:p>
          <a:p>
            <a:pPr marL="182563" indent="-182563">
              <a:spcAft>
                <a:spcPts val="400"/>
              </a:spcAft>
              <a:buFont typeface="Arial" panose="020B0604020202020204" pitchFamily="34" charset="0"/>
              <a:buChar char="•"/>
            </a:pPr>
            <a:r>
              <a:rPr lang="fr-FR" sz="1100" b="1" dirty="0">
                <a:solidFill>
                  <a:schemeClr val="tx2"/>
                </a:solidFill>
              </a:rPr>
              <a:t>Modalités de financement </a:t>
            </a:r>
            <a:r>
              <a:rPr lang="fr-FR" sz="1100" dirty="0">
                <a:solidFill>
                  <a:schemeClr val="tx2"/>
                </a:solidFill>
              </a:rPr>
              <a:t>des ouvrages d’adaptation des réseaux définies par décret</a:t>
            </a:r>
          </a:p>
          <a:p>
            <a:pPr marL="182563" indent="-182563">
              <a:spcAft>
                <a:spcPts val="400"/>
              </a:spcAft>
              <a:buFont typeface="Arial" panose="020B0604020202020204" pitchFamily="34" charset="0"/>
              <a:buChar char="•"/>
            </a:pPr>
            <a:endParaRPr lang="fr-FR" sz="1100" dirty="0">
              <a:solidFill>
                <a:schemeClr val="tx2"/>
              </a:solidFill>
            </a:endParaRPr>
          </a:p>
          <a:p>
            <a:pPr marL="0" indent="0">
              <a:spcAft>
                <a:spcPts val="400"/>
              </a:spcAft>
              <a:buFont typeface="Arial" panose="020B0604020202020204" pitchFamily="34" charset="0"/>
              <a:buNone/>
            </a:pPr>
            <a:r>
              <a:rPr lang="fr-FR" sz="1100" dirty="0">
                <a:solidFill>
                  <a:schemeClr val="tx2"/>
                </a:solidFill>
              </a:rPr>
              <a:t>Décret juin</a:t>
            </a:r>
          </a:p>
          <a:p>
            <a:pPr>
              <a:spcAft>
                <a:spcPts val="400"/>
              </a:spcAft>
            </a:pPr>
            <a:r>
              <a:rPr lang="fr-FR" sz="1100" dirty="0">
                <a:solidFill>
                  <a:schemeClr val="tx2"/>
                </a:solidFill>
              </a:rPr>
              <a:t>Le décret définit un cadre de financement des renforcements :</a:t>
            </a:r>
          </a:p>
          <a:p>
            <a:pPr marL="171450" indent="-171450">
              <a:spcAft>
                <a:spcPts val="400"/>
              </a:spcAft>
              <a:buFont typeface="Arial" panose="020B0604020202020204" pitchFamily="34" charset="0"/>
              <a:buChar char="•"/>
            </a:pPr>
            <a:r>
              <a:rPr lang="fr-FR" sz="1100" dirty="0">
                <a:solidFill>
                  <a:schemeClr val="tx2"/>
                </a:solidFill>
              </a:rPr>
              <a:t>En donnant aux </a:t>
            </a:r>
            <a:r>
              <a:rPr lang="fr-FR" sz="1100" b="1" dirty="0">
                <a:solidFill>
                  <a:schemeClr val="tx2"/>
                </a:solidFill>
              </a:rPr>
              <a:t>territoires</a:t>
            </a:r>
            <a:r>
              <a:rPr lang="fr-FR" sz="1100" dirty="0">
                <a:solidFill>
                  <a:schemeClr val="tx2"/>
                </a:solidFill>
              </a:rPr>
              <a:t> la possibilité de développer le biométhane,</a:t>
            </a:r>
          </a:p>
          <a:p>
            <a:pPr marL="171450" indent="-171450">
              <a:spcAft>
                <a:spcPts val="400"/>
              </a:spcAft>
              <a:buFont typeface="Arial" panose="020B0604020202020204" pitchFamily="34" charset="0"/>
              <a:buChar char="•"/>
            </a:pPr>
            <a:r>
              <a:rPr lang="fr-FR" sz="1100" dirty="0">
                <a:solidFill>
                  <a:schemeClr val="tx2"/>
                </a:solidFill>
              </a:rPr>
              <a:t>En évitant la règle actuelle du premier arrivé qui paye pour les autres,</a:t>
            </a:r>
          </a:p>
          <a:p>
            <a:pPr marL="171450" indent="-171450">
              <a:spcAft>
                <a:spcPts val="400"/>
              </a:spcAft>
              <a:buFont typeface="Arial" panose="020B0604020202020204" pitchFamily="34" charset="0"/>
              <a:buChar char="•"/>
            </a:pPr>
            <a:r>
              <a:rPr lang="fr-FR" sz="1100" dirty="0">
                <a:solidFill>
                  <a:schemeClr val="tx2"/>
                </a:solidFill>
              </a:rPr>
              <a:t>En précisant un </a:t>
            </a:r>
            <a:r>
              <a:rPr lang="fr-FR" sz="1100" b="1" dirty="0">
                <a:solidFill>
                  <a:schemeClr val="tx2"/>
                </a:solidFill>
              </a:rPr>
              <a:t>critère de pertinence et de rentabilité </a:t>
            </a:r>
            <a:r>
              <a:rPr lang="fr-FR" sz="1100" dirty="0">
                <a:solidFill>
                  <a:schemeClr val="tx2"/>
                </a:solidFill>
              </a:rPr>
              <a:t>des renforcements (I/V)</a:t>
            </a:r>
          </a:p>
          <a:p>
            <a:pPr marL="171450" indent="-171450">
              <a:spcAft>
                <a:spcPts val="400"/>
              </a:spcAft>
              <a:buFont typeface="Arial" panose="020B0604020202020204" pitchFamily="34" charset="0"/>
              <a:buChar char="•"/>
            </a:pPr>
            <a:endParaRPr lang="fr-FR" sz="1100" dirty="0">
              <a:solidFill>
                <a:schemeClr val="tx2"/>
              </a:solidFill>
            </a:endParaRPr>
          </a:p>
          <a:p>
            <a:pPr marL="0" indent="0">
              <a:spcAft>
                <a:spcPts val="400"/>
              </a:spcAft>
              <a:buFont typeface="Arial" panose="020B0604020202020204" pitchFamily="34" charset="0"/>
              <a:buNone/>
            </a:pPr>
            <a:r>
              <a:rPr lang="fr-FR" sz="1100" dirty="0">
                <a:solidFill>
                  <a:schemeClr val="tx2"/>
                </a:solidFill>
              </a:rPr>
              <a:t>Délibération de Novembre:</a:t>
            </a:r>
          </a:p>
          <a:p>
            <a:pPr>
              <a:spcAft>
                <a:spcPts val="400"/>
              </a:spcAft>
            </a:pPr>
            <a:r>
              <a:rPr lang="fr-FR" sz="1100" dirty="0">
                <a:solidFill>
                  <a:schemeClr val="tx2"/>
                </a:solidFill>
              </a:rPr>
              <a:t>La délibération précise les modalités de :</a:t>
            </a:r>
          </a:p>
          <a:p>
            <a:pPr marL="171450" indent="-171450">
              <a:spcAft>
                <a:spcPts val="400"/>
              </a:spcAft>
              <a:buFont typeface="Arial" panose="020B0604020202020204" pitchFamily="34" charset="0"/>
              <a:buChar char="•"/>
            </a:pPr>
            <a:r>
              <a:rPr lang="fr-FR" sz="1100" dirty="0">
                <a:solidFill>
                  <a:schemeClr val="tx2"/>
                </a:solidFill>
              </a:rPr>
              <a:t>Construction et de formalisation des </a:t>
            </a:r>
            <a:r>
              <a:rPr lang="fr-FR" sz="1100" b="1" dirty="0">
                <a:solidFill>
                  <a:schemeClr val="tx2"/>
                </a:solidFill>
              </a:rPr>
              <a:t>zonages de raccordement</a:t>
            </a:r>
            <a:r>
              <a:rPr lang="fr-FR" sz="1100" dirty="0">
                <a:solidFill>
                  <a:schemeClr val="tx2"/>
                </a:solidFill>
              </a:rPr>
              <a:t>, </a:t>
            </a:r>
          </a:p>
          <a:p>
            <a:pPr marL="171450" indent="-171450">
              <a:spcAft>
                <a:spcPts val="400"/>
              </a:spcAft>
              <a:buFont typeface="Arial" panose="020B0604020202020204" pitchFamily="34" charset="0"/>
              <a:buChar char="•"/>
            </a:pPr>
            <a:r>
              <a:rPr lang="fr-FR" sz="1100" dirty="0">
                <a:solidFill>
                  <a:schemeClr val="tx2"/>
                </a:solidFill>
              </a:rPr>
              <a:t>Publication et la fréquence de mise à jour de la </a:t>
            </a:r>
            <a:r>
              <a:rPr lang="fr-FR" sz="1100" b="1" dirty="0">
                <a:solidFill>
                  <a:schemeClr val="tx2"/>
                </a:solidFill>
              </a:rPr>
              <a:t>carte de zonage</a:t>
            </a:r>
            <a:r>
              <a:rPr lang="fr-FR" sz="1100" dirty="0">
                <a:solidFill>
                  <a:schemeClr val="tx2"/>
                </a:solidFill>
              </a:rPr>
              <a:t>,</a:t>
            </a:r>
          </a:p>
          <a:p>
            <a:pPr marL="171450" indent="-171450">
              <a:spcAft>
                <a:spcPts val="400"/>
              </a:spcAft>
              <a:buFont typeface="Arial" panose="020B0604020202020204" pitchFamily="34" charset="0"/>
              <a:buChar char="•"/>
            </a:pPr>
            <a:r>
              <a:rPr lang="fr-FR" sz="1100" dirty="0">
                <a:solidFill>
                  <a:schemeClr val="tx2"/>
                </a:solidFill>
              </a:rPr>
              <a:t>Traitement des </a:t>
            </a:r>
            <a:r>
              <a:rPr lang="fr-FR" sz="1100" b="1" dirty="0">
                <a:solidFill>
                  <a:schemeClr val="tx2"/>
                </a:solidFill>
              </a:rPr>
              <a:t>ouvrages mutualisés </a:t>
            </a:r>
            <a:endParaRPr lang="fr-FR" sz="1100" dirty="0">
              <a:solidFill>
                <a:schemeClr val="tx2"/>
              </a:solidFill>
            </a:endParaRPr>
          </a:p>
          <a:p>
            <a:pPr marL="0" indent="0">
              <a:spcAft>
                <a:spcPts val="400"/>
              </a:spcAft>
              <a:buFont typeface="Arial" panose="020B0604020202020204" pitchFamily="34" charset="0"/>
              <a:buNone/>
            </a:pPr>
            <a:endParaRPr lang="fr-FR" sz="1100" dirty="0">
              <a:solidFill>
                <a:schemeClr val="tx2"/>
              </a:solidFill>
            </a:endParaRPr>
          </a:p>
          <a:p>
            <a:pPr marL="0" indent="0">
              <a:spcAft>
                <a:spcPts val="400"/>
              </a:spcAft>
              <a:buFont typeface="Arial" panose="020B0604020202020204" pitchFamily="34" charset="0"/>
              <a:buNone/>
            </a:pPr>
            <a:endParaRPr lang="fr-FR" sz="1100"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100" b="1" dirty="0">
              <a:solidFill>
                <a:schemeClr val="tx2">
                  <a:lumMod val="85000"/>
                  <a:lumOff val="15000"/>
                </a:schemeClr>
              </a:solidFill>
            </a:endParaRPr>
          </a:p>
          <a:p>
            <a:endParaRPr lang="fr-FR" dirty="0"/>
          </a:p>
        </p:txBody>
      </p:sp>
    </p:spTree>
    <p:extLst>
      <p:ext uri="{BB962C8B-B14F-4D97-AF65-F5344CB8AC3E}">
        <p14:creationId xmlns:p14="http://schemas.microsoft.com/office/powerpoint/2010/main" val="41032265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Couverture_D">
    <p:spTree>
      <p:nvGrpSpPr>
        <p:cNvPr id="1" name=""/>
        <p:cNvGrpSpPr/>
        <p:nvPr/>
      </p:nvGrpSpPr>
      <p:grpSpPr>
        <a:xfrm>
          <a:off x="0" y="0"/>
          <a:ext cx="0" cy="0"/>
          <a:chOff x="0" y="0"/>
          <a:chExt cx="0" cy="0"/>
        </a:xfrm>
      </p:grpSpPr>
      <p:pic>
        <p:nvPicPr>
          <p:cNvPr id="11" name="Image 10"/>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bwMode="gray">
          <a:xfrm>
            <a:off x="0" y="1"/>
            <a:ext cx="2730000" cy="1592263"/>
          </a:xfrm>
          <a:prstGeom prst="rect">
            <a:avLst/>
          </a:prstGeom>
        </p:spPr>
      </p:pic>
      <p:sp>
        <p:nvSpPr>
          <p:cNvPr id="2" name="Titre 1"/>
          <p:cNvSpPr>
            <a:spLocks noGrp="1"/>
          </p:cNvSpPr>
          <p:nvPr>
            <p:ph type="ctrTitle"/>
          </p:nvPr>
        </p:nvSpPr>
        <p:spPr>
          <a:xfrm>
            <a:off x="9555162" y="6705600"/>
            <a:ext cx="350838" cy="151860"/>
          </a:xfrm>
        </p:spPr>
        <p:txBody>
          <a:bodyPr/>
          <a:lstStyle>
            <a:lvl1pPr>
              <a:defRPr sz="100">
                <a:solidFill>
                  <a:schemeClr val="bg1">
                    <a:alpha val="0"/>
                  </a:schemeClr>
                </a:solidFill>
              </a:defRPr>
            </a:lvl1pPr>
          </a:lstStyle>
          <a:p>
            <a:r>
              <a:rPr lang="en-US"/>
              <a:t>Click to edit Master title style</a:t>
            </a:r>
            <a:endParaRPr lang="fr-FR"/>
          </a:p>
        </p:txBody>
      </p:sp>
      <p:sp>
        <p:nvSpPr>
          <p:cNvPr id="3" name="Sous-titre 2"/>
          <p:cNvSpPr>
            <a:spLocks noGrp="1"/>
          </p:cNvSpPr>
          <p:nvPr>
            <p:ph type="subTitle" idx="1" hasCustomPrompt="1"/>
          </p:nvPr>
        </p:nvSpPr>
        <p:spPr>
          <a:xfrm>
            <a:off x="1716000" y="3078000"/>
            <a:ext cx="7839000" cy="3016800"/>
          </a:xfrm>
          <a:prstGeom prst="rect">
            <a:avLst/>
          </a:prstGeom>
        </p:spPr>
        <p:txBody>
          <a:bodyPr/>
          <a:lstStyle>
            <a:lvl1pPr marL="0" indent="0" algn="l">
              <a:lnSpc>
                <a:spcPct val="100000"/>
              </a:lnSpc>
              <a:spcBef>
                <a:spcPts val="0"/>
              </a:spcBef>
              <a:spcAft>
                <a:spcPts val="0"/>
              </a:spcAft>
              <a:buNone/>
              <a:defRPr sz="2900">
                <a:solidFill>
                  <a:schemeClr val="bg1"/>
                </a:solidFill>
                <a:latin typeface="+mn-lt"/>
              </a:defRPr>
            </a:lvl1pPr>
            <a:lvl2pPr marL="0" indent="0" algn="l">
              <a:lnSpc>
                <a:spcPct val="100000"/>
              </a:lnSpc>
              <a:buNone/>
              <a:defRPr sz="2100">
                <a:solidFill>
                  <a:schemeClr val="bg1"/>
                </a:solidFill>
              </a:defRPr>
            </a:lvl2pPr>
            <a:lvl3pPr marL="0" indent="0" algn="l">
              <a:lnSpc>
                <a:spcPct val="100000"/>
              </a:lnSpc>
              <a:spcBef>
                <a:spcPts val="600"/>
              </a:spcBef>
              <a:spcAft>
                <a:spcPts val="0"/>
              </a:spcAft>
              <a:buNone/>
              <a:defRPr sz="1600">
                <a:solidFill>
                  <a:schemeClr val="bg1"/>
                </a:solidFill>
                <a:latin typeface="+mn-lt"/>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a:t>Texte de niveau 1</a:t>
            </a:r>
          </a:p>
          <a:p>
            <a:pPr lvl="1"/>
            <a:r>
              <a:rPr lang="fr-FR" noProof="0"/>
              <a:t>Texte de niveau 2</a:t>
            </a:r>
          </a:p>
          <a:p>
            <a:pPr lvl="2"/>
            <a:r>
              <a:rPr lang="fr-FR" noProof="0"/>
              <a:t>Texte de niveau 3</a:t>
            </a:r>
          </a:p>
        </p:txBody>
      </p:sp>
      <p:sp>
        <p:nvSpPr>
          <p:cNvPr id="4" name="Espace réservé de la date 3"/>
          <p:cNvSpPr>
            <a:spLocks noGrp="1"/>
          </p:cNvSpPr>
          <p:nvPr>
            <p:ph type="dt" sz="half" idx="10"/>
          </p:nvPr>
        </p:nvSpPr>
        <p:spPr/>
        <p:txBody>
          <a:bodyPr/>
          <a:lstStyle>
            <a:lvl1pPr>
              <a:defRPr sz="100">
                <a:solidFill>
                  <a:schemeClr val="bg1">
                    <a:alpha val="0"/>
                  </a:schemeClr>
                </a:solidFill>
              </a:defRPr>
            </a:lvl1pPr>
          </a:lstStyle>
          <a:p>
            <a:endParaRPr lang="fr-FR">
              <a:solidFill>
                <a:srgbClr val="FFFFFF">
                  <a:alpha val="0"/>
                </a:srgbClr>
              </a:solidFill>
            </a:endParaRPr>
          </a:p>
        </p:txBody>
      </p:sp>
      <p:sp>
        <p:nvSpPr>
          <p:cNvPr id="5" name="Espace réservé du pied de page 4"/>
          <p:cNvSpPr>
            <a:spLocks noGrp="1"/>
          </p:cNvSpPr>
          <p:nvPr>
            <p:ph type="ftr" sz="quarter" idx="11"/>
          </p:nvPr>
        </p:nvSpPr>
        <p:spPr>
          <a:xfrm>
            <a:off x="9555162" y="6705600"/>
            <a:ext cx="350838" cy="151860"/>
          </a:xfrm>
        </p:spPr>
        <p:txBody>
          <a:bodyPr/>
          <a:lstStyle>
            <a:lvl1pPr>
              <a:defRPr sz="100">
                <a:solidFill>
                  <a:schemeClr val="bg1">
                    <a:alpha val="0"/>
                  </a:schemeClr>
                </a:solidFill>
              </a:defRPr>
            </a:lvl1pPr>
          </a:lstStyle>
          <a:p>
            <a:r>
              <a:rPr lang="fr-FR">
                <a:solidFill>
                  <a:srgbClr val="FFFFFF">
                    <a:alpha val="0"/>
                  </a:srgbClr>
                </a:solidFill>
              </a:rPr>
              <a:t>20160318_GRDF_PNCS MNMC_COMOP V1.PPTX</a:t>
            </a:r>
          </a:p>
        </p:txBody>
      </p:sp>
      <p:sp>
        <p:nvSpPr>
          <p:cNvPr id="6" name="Espace réservé du numéro de diapositive 5"/>
          <p:cNvSpPr>
            <a:spLocks noGrp="1"/>
          </p:cNvSpPr>
          <p:nvPr>
            <p:ph type="sldNum" sz="quarter" idx="12"/>
          </p:nvPr>
        </p:nvSpPr>
        <p:spPr>
          <a:xfrm>
            <a:off x="9555162" y="6705600"/>
            <a:ext cx="350838" cy="152400"/>
          </a:xfrm>
        </p:spPr>
        <p:txBody>
          <a:bodyPr/>
          <a:lstStyle>
            <a:lvl1pPr>
              <a:defRPr sz="100">
                <a:solidFill>
                  <a:schemeClr val="bg1">
                    <a:alpha val="0"/>
                  </a:schemeClr>
                </a:solidFill>
              </a:defRPr>
            </a:lvl1pPr>
          </a:lstStyle>
          <a:p>
            <a:fld id="{10C140CD-8AED-46FF-A9A2-77308F3F39AE}" type="slidenum">
              <a:rPr lang="fr-FR" smtClean="0">
                <a:solidFill>
                  <a:srgbClr val="FFFFFF">
                    <a:alpha val="0"/>
                  </a:srgbClr>
                </a:solidFill>
              </a:rPr>
              <a:pPr/>
              <a:t>‹N°›</a:t>
            </a:fld>
            <a:endParaRPr lang="fr-FR">
              <a:solidFill>
                <a:srgbClr val="FFFFFF">
                  <a:alpha val="0"/>
                </a:srgbClr>
              </a:solidFill>
            </a:endParaRPr>
          </a:p>
        </p:txBody>
      </p:sp>
      <p:pic>
        <p:nvPicPr>
          <p:cNvPr id="13" name="Image 12">
            <a:extLst>
              <a:ext uri="{FF2B5EF4-FFF2-40B4-BE49-F238E27FC236}">
                <a16:creationId xmlns:a16="http://schemas.microsoft.com/office/drawing/2014/main" id="{3E02C1B7-9103-4C3E-B17A-252D50A9A26A}"/>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8087" y="2323544"/>
            <a:ext cx="9911889" cy="5000137"/>
          </a:xfrm>
          <a:prstGeom prst="snipRoundRect">
            <a:avLst>
              <a:gd name="adj1" fmla="val 12537"/>
              <a:gd name="adj2" fmla="val 0"/>
            </a:avLst>
          </a:prstGeom>
        </p:spPr>
      </p:pic>
    </p:spTree>
    <p:extLst>
      <p:ext uri="{BB962C8B-B14F-4D97-AF65-F5344CB8AC3E}">
        <p14:creationId xmlns:p14="http://schemas.microsoft.com/office/powerpoint/2010/main" val="2969988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Titre et contenu">
    <p:spTree>
      <p:nvGrpSpPr>
        <p:cNvPr id="1" name=""/>
        <p:cNvGrpSpPr/>
        <p:nvPr/>
      </p:nvGrpSpPr>
      <p:grpSpPr>
        <a:xfrm>
          <a:off x="0" y="0"/>
          <a:ext cx="0" cy="0"/>
          <a:chOff x="0" y="0"/>
          <a:chExt cx="0" cy="0"/>
        </a:xfrm>
      </p:grpSpPr>
      <p:sp>
        <p:nvSpPr>
          <p:cNvPr id="11" name="Espace réservé de la date 10"/>
          <p:cNvSpPr>
            <a:spLocks noGrp="1"/>
          </p:cNvSpPr>
          <p:nvPr>
            <p:ph type="dt" sz="half" idx="10"/>
          </p:nvPr>
        </p:nvSpPr>
        <p:spPr bwMode="gray"/>
        <p:txBody>
          <a:bodyPr/>
          <a:lstStyle/>
          <a:p>
            <a:fld id="{52BCE9FA-5576-4BB6-90C2-53730B30E9D3}" type="datetime1">
              <a:rPr lang="fr-FR" smtClean="0"/>
              <a:t>17/11/2020</a:t>
            </a:fld>
            <a:endParaRPr lang="fr-FR"/>
          </a:p>
        </p:txBody>
      </p:sp>
      <p:sp>
        <p:nvSpPr>
          <p:cNvPr id="12" name="Espace réservé du numéro de diapositive 11"/>
          <p:cNvSpPr>
            <a:spLocks noGrp="1"/>
          </p:cNvSpPr>
          <p:nvPr>
            <p:ph type="sldNum" sz="quarter" idx="11"/>
          </p:nvPr>
        </p:nvSpPr>
        <p:spPr bwMode="gray"/>
        <p:txBody>
          <a:bodyPr/>
          <a:lstStyle/>
          <a:p>
            <a:fld id="{10C140CD-8AED-46FF-A9A2-77308F3F39AE}" type="slidenum">
              <a:rPr lang="fr-FR" smtClean="0"/>
              <a:pPr/>
              <a:t>‹N°›</a:t>
            </a:fld>
            <a:endParaRPr lang="fr-FR"/>
          </a:p>
        </p:txBody>
      </p:sp>
      <p:sp>
        <p:nvSpPr>
          <p:cNvPr id="13" name="Espace réservé du pied de page 12"/>
          <p:cNvSpPr>
            <a:spLocks noGrp="1"/>
          </p:cNvSpPr>
          <p:nvPr>
            <p:ph type="ftr" sz="quarter" idx="12"/>
          </p:nvPr>
        </p:nvSpPr>
        <p:spPr bwMode="gray"/>
        <p:txBody>
          <a:bodyPr/>
          <a:lstStyle/>
          <a:p>
            <a:endParaRPr lang="fr-FR"/>
          </a:p>
        </p:txBody>
      </p:sp>
      <p:sp>
        <p:nvSpPr>
          <p:cNvPr id="5" name="Espace réservé du texte 4"/>
          <p:cNvSpPr>
            <a:spLocks noGrp="1"/>
          </p:cNvSpPr>
          <p:nvPr>
            <p:ph type="body" sz="quarter" idx="13" hasCustomPrompt="1"/>
          </p:nvPr>
        </p:nvSpPr>
        <p:spPr bwMode="gray">
          <a:xfrm>
            <a:off x="1910691" y="404815"/>
            <a:ext cx="7644473" cy="1152525"/>
          </a:xfrm>
        </p:spPr>
        <p:txBody>
          <a:bodyPr/>
          <a:lstStyle>
            <a:lvl1pPr>
              <a:lnSpc>
                <a:spcPct val="100000"/>
              </a:lnSpc>
              <a:spcBef>
                <a:spcPts val="0"/>
              </a:spcBef>
              <a:spcAft>
                <a:spcPts val="0"/>
              </a:spcAft>
              <a:defRPr sz="2356">
                <a:solidFill>
                  <a:schemeClr val="accent6"/>
                </a:solidFill>
                <a:latin typeface="+mn-lt"/>
              </a:defRPr>
            </a:lvl1pPr>
            <a:lvl2pPr>
              <a:lnSpc>
                <a:spcPct val="100000"/>
              </a:lnSpc>
              <a:spcBef>
                <a:spcPts val="0"/>
              </a:spcBef>
              <a:spcAft>
                <a:spcPts val="0"/>
              </a:spcAft>
              <a:defRPr sz="1706"/>
            </a:lvl2pPr>
          </a:lstStyle>
          <a:p>
            <a:pPr lvl="0"/>
            <a:r>
              <a:rPr lang="fr-FR"/>
              <a:t>Titre</a:t>
            </a:r>
          </a:p>
          <a:p>
            <a:pPr lvl="1"/>
            <a:r>
              <a:rPr lang="fr-FR"/>
              <a:t>Sous-titre</a:t>
            </a:r>
          </a:p>
        </p:txBody>
      </p:sp>
      <p:sp>
        <p:nvSpPr>
          <p:cNvPr id="7" name="Espace réservé du contenu 6"/>
          <p:cNvSpPr>
            <a:spLocks noGrp="1"/>
          </p:cNvSpPr>
          <p:nvPr>
            <p:ph sz="quarter" idx="14" hasCustomPrompt="1"/>
          </p:nvPr>
        </p:nvSpPr>
        <p:spPr bwMode="gray">
          <a:xfrm>
            <a:off x="1482462" y="1989141"/>
            <a:ext cx="8072702" cy="4103687"/>
          </a:xfrm>
        </p:spPr>
        <p:txBody>
          <a:bodyPr/>
          <a:lstStyle>
            <a:lvl5pPr>
              <a:defRPr/>
            </a:lvl5pPr>
            <a:lvl6pPr>
              <a:defRPr/>
            </a:lvl6pPr>
          </a:lstStyle>
          <a:p>
            <a:pPr lvl="0"/>
            <a:r>
              <a:rPr lang="fr-FR" noProof="0"/>
              <a:t>Texte de niveau 1</a:t>
            </a:r>
          </a:p>
          <a:p>
            <a:pPr lvl="1"/>
            <a:r>
              <a:rPr lang="fr-FR" noProof="0"/>
              <a:t>Texte de niveau 2</a:t>
            </a:r>
          </a:p>
          <a:p>
            <a:pPr lvl="2"/>
            <a:r>
              <a:rPr lang="fr-FR" noProof="0"/>
              <a:t>Texte de niveau 3</a:t>
            </a:r>
          </a:p>
          <a:p>
            <a:pPr lvl="3"/>
            <a:r>
              <a:rPr lang="fr-FR" noProof="0"/>
              <a:t>Texte de niveau 4</a:t>
            </a:r>
          </a:p>
          <a:p>
            <a:pPr lvl="4"/>
            <a:r>
              <a:rPr lang="fr-FR" noProof="0"/>
              <a:t>Texte de niveau 5</a:t>
            </a:r>
          </a:p>
          <a:p>
            <a:pPr lvl="5"/>
            <a:r>
              <a:rPr lang="fr-FR" noProof="0"/>
              <a:t>Texte de niveau 6</a:t>
            </a:r>
          </a:p>
        </p:txBody>
      </p:sp>
    </p:spTree>
    <p:extLst>
      <p:ext uri="{BB962C8B-B14F-4D97-AF65-F5344CB8AC3E}">
        <p14:creationId xmlns:p14="http://schemas.microsoft.com/office/powerpoint/2010/main" val="3122582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uverture_E">
    <p:spTree>
      <p:nvGrpSpPr>
        <p:cNvPr id="1" name=""/>
        <p:cNvGrpSpPr/>
        <p:nvPr/>
      </p:nvGrpSpPr>
      <p:grpSpPr>
        <a:xfrm>
          <a:off x="0" y="0"/>
          <a:ext cx="0" cy="0"/>
          <a:chOff x="0" y="0"/>
          <a:chExt cx="0" cy="0"/>
        </a:xfrm>
      </p:grpSpPr>
      <p:sp>
        <p:nvSpPr>
          <p:cNvPr id="14" name="Forme libre 13"/>
          <p:cNvSpPr/>
          <p:nvPr userDrawn="1"/>
        </p:nvSpPr>
        <p:spPr bwMode="gray">
          <a:xfrm>
            <a:off x="1442906" y="2034000"/>
            <a:ext cx="8462685" cy="4824000"/>
          </a:xfrm>
          <a:custGeom>
            <a:avLst/>
            <a:gdLst>
              <a:gd name="connsiteX0" fmla="*/ 899592 w 7811709"/>
              <a:gd name="connsiteY0" fmla="*/ 0 h 4824000"/>
              <a:gd name="connsiteX1" fmla="*/ 7811709 w 7811709"/>
              <a:gd name="connsiteY1" fmla="*/ 0 h 4824000"/>
              <a:gd name="connsiteX2" fmla="*/ 7811709 w 7811709"/>
              <a:gd name="connsiteY2" fmla="*/ 1070340 h 4824000"/>
              <a:gd name="connsiteX3" fmla="*/ 7811709 w 7811709"/>
              <a:gd name="connsiteY3" fmla="*/ 4824000 h 4824000"/>
              <a:gd name="connsiteX4" fmla="*/ 899592 w 7811709"/>
              <a:gd name="connsiteY4" fmla="*/ 4824000 h 4824000"/>
              <a:gd name="connsiteX5" fmla="*/ 0 w 7811709"/>
              <a:gd name="connsiteY5" fmla="*/ 4824000 h 4824000"/>
              <a:gd name="connsiteX6" fmla="*/ 0 w 7811709"/>
              <a:gd name="connsiteY6" fmla="*/ 1260000 h 4824000"/>
              <a:gd name="connsiteX7" fmla="*/ 0 w 7811709"/>
              <a:gd name="connsiteY7" fmla="*/ 1070340 h 4824000"/>
              <a:gd name="connsiteX8" fmla="*/ 0 w 7811709"/>
              <a:gd name="connsiteY8" fmla="*/ 630000 h 4824000"/>
              <a:gd name="connsiteX9" fmla="*/ 630000 w 7811709"/>
              <a:gd name="connsiteY9" fmla="*/ 0 h 4824000"/>
              <a:gd name="connsiteX10" fmla="*/ 899592 w 7811709"/>
              <a:gd name="connsiteY10" fmla="*/ 0 h 482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11709" h="4824000">
                <a:moveTo>
                  <a:pt x="899592" y="0"/>
                </a:moveTo>
                <a:lnTo>
                  <a:pt x="7811709" y="0"/>
                </a:lnTo>
                <a:lnTo>
                  <a:pt x="7811709" y="1070340"/>
                </a:lnTo>
                <a:lnTo>
                  <a:pt x="7811709" y="4824000"/>
                </a:lnTo>
                <a:lnTo>
                  <a:pt x="899592" y="4824000"/>
                </a:lnTo>
                <a:lnTo>
                  <a:pt x="0" y="4824000"/>
                </a:lnTo>
                <a:lnTo>
                  <a:pt x="0" y="1260000"/>
                </a:lnTo>
                <a:lnTo>
                  <a:pt x="0" y="1070340"/>
                </a:lnTo>
                <a:lnTo>
                  <a:pt x="0" y="630000"/>
                </a:lnTo>
                <a:cubicBezTo>
                  <a:pt x="0" y="282061"/>
                  <a:pt x="282061" y="0"/>
                  <a:pt x="630000" y="0"/>
                </a:cubicBezTo>
                <a:lnTo>
                  <a:pt x="899592"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auto">
              <a:spcBef>
                <a:spcPts val="0"/>
              </a:spcBef>
              <a:spcAft>
                <a:spcPts val="0"/>
              </a:spcAft>
            </a:pPr>
            <a:endParaRPr lang="fr-FR">
              <a:solidFill>
                <a:srgbClr val="FFFFFF"/>
              </a:solidFill>
            </a:endParaRPr>
          </a:p>
        </p:txBody>
      </p:sp>
      <p:sp>
        <p:nvSpPr>
          <p:cNvPr id="2" name="Espace réservé de la date 1"/>
          <p:cNvSpPr>
            <a:spLocks noGrp="1"/>
          </p:cNvSpPr>
          <p:nvPr>
            <p:ph type="dt" sz="half" idx="14"/>
          </p:nvPr>
        </p:nvSpPr>
        <p:spPr bwMode="gray"/>
        <p:txBody>
          <a:bodyPr/>
          <a:lstStyle/>
          <a:p>
            <a:endParaRPr lang="fr-FR">
              <a:solidFill>
                <a:srgbClr val="FFFFFF">
                  <a:alpha val="0"/>
                </a:srgbClr>
              </a:solidFill>
            </a:endParaRPr>
          </a:p>
        </p:txBody>
      </p:sp>
      <p:sp>
        <p:nvSpPr>
          <p:cNvPr id="3" name="Espace réservé du pied de page 2"/>
          <p:cNvSpPr>
            <a:spLocks noGrp="1"/>
          </p:cNvSpPr>
          <p:nvPr>
            <p:ph type="ftr" sz="quarter" idx="15"/>
          </p:nvPr>
        </p:nvSpPr>
        <p:spPr bwMode="gray">
          <a:xfrm>
            <a:off x="1910690" y="6156000"/>
            <a:ext cx="7176690" cy="232968"/>
          </a:xfrm>
        </p:spPr>
        <p:txBody>
          <a:bodyPr/>
          <a:lstStyle>
            <a:lvl1pPr>
              <a:defRPr>
                <a:solidFill>
                  <a:schemeClr val="bg1"/>
                </a:solidFill>
              </a:defRPr>
            </a:lvl1pPr>
          </a:lstStyle>
          <a:p>
            <a:r>
              <a:rPr lang="fr-FR">
                <a:solidFill>
                  <a:srgbClr val="FFFFFF"/>
                </a:solidFill>
              </a:rPr>
              <a:t>20160318_GRDF_PNCS MNMC_COMOP V1.PPTX</a:t>
            </a:r>
          </a:p>
        </p:txBody>
      </p:sp>
      <p:sp>
        <p:nvSpPr>
          <p:cNvPr id="10" name="Espace réservé du numéro de diapositive 9"/>
          <p:cNvSpPr>
            <a:spLocks noGrp="1"/>
          </p:cNvSpPr>
          <p:nvPr>
            <p:ph type="sldNum" sz="quarter" idx="16"/>
          </p:nvPr>
        </p:nvSpPr>
        <p:spPr bwMode="gray">
          <a:xfrm>
            <a:off x="8463097" y="6553200"/>
            <a:ext cx="624283" cy="152400"/>
          </a:xfrm>
        </p:spPr>
        <p:txBody>
          <a:bodyPr/>
          <a:lstStyle>
            <a:lvl1pPr>
              <a:defRPr>
                <a:solidFill>
                  <a:schemeClr val="bg1"/>
                </a:solidFill>
              </a:defRPr>
            </a:lvl1pPr>
          </a:lstStyle>
          <a:p>
            <a:fld id="{10C140CD-8AED-46FF-A9A2-77308F3F39AE}" type="slidenum">
              <a:rPr lang="fr-FR" smtClean="0">
                <a:solidFill>
                  <a:srgbClr val="FFFFFF"/>
                </a:solidFill>
              </a:rPr>
              <a:pPr/>
              <a:t>‹N°›</a:t>
            </a:fld>
            <a:endParaRPr lang="fr-FR">
              <a:solidFill>
                <a:srgbClr val="FFFFFF"/>
              </a:solidFill>
            </a:endParaRPr>
          </a:p>
        </p:txBody>
      </p:sp>
      <p:pic>
        <p:nvPicPr>
          <p:cNvPr id="4" name="Imag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gray">
          <a:xfrm>
            <a:off x="1443000" y="3258001"/>
            <a:ext cx="8463000" cy="3599677"/>
          </a:xfrm>
          <a:prstGeom prst="rect">
            <a:avLst/>
          </a:prstGeom>
        </p:spPr>
      </p:pic>
      <p:sp>
        <p:nvSpPr>
          <p:cNvPr id="8" name="Espace réservé du texte 7"/>
          <p:cNvSpPr>
            <a:spLocks noGrp="1"/>
          </p:cNvSpPr>
          <p:nvPr>
            <p:ph type="body" sz="quarter" idx="13" hasCustomPrompt="1"/>
          </p:nvPr>
        </p:nvSpPr>
        <p:spPr bwMode="gray">
          <a:xfrm>
            <a:off x="2418028" y="3077925"/>
            <a:ext cx="7137135" cy="3014901"/>
          </a:xfrm>
          <a:prstGeom prst="rect">
            <a:avLst/>
          </a:prstGeom>
        </p:spPr>
        <p:txBody>
          <a:bodyPr/>
          <a:lstStyle>
            <a:lvl1pPr>
              <a:lnSpc>
                <a:spcPct val="100000"/>
              </a:lnSpc>
              <a:spcBef>
                <a:spcPts val="0"/>
              </a:spcBef>
              <a:spcAft>
                <a:spcPts val="0"/>
              </a:spcAft>
              <a:defRPr sz="2900">
                <a:solidFill>
                  <a:schemeClr val="bg1"/>
                </a:solidFill>
                <a:latin typeface="+mn-lt"/>
              </a:defRPr>
            </a:lvl1pPr>
            <a:lvl2pPr>
              <a:lnSpc>
                <a:spcPct val="100000"/>
              </a:lnSpc>
              <a:spcBef>
                <a:spcPts val="0"/>
              </a:spcBef>
              <a:spcAft>
                <a:spcPts val="0"/>
              </a:spcAft>
              <a:defRPr sz="2100">
                <a:solidFill>
                  <a:schemeClr val="bg1"/>
                </a:solidFill>
              </a:defRPr>
            </a:lvl2pPr>
            <a:lvl3pPr marL="0">
              <a:lnSpc>
                <a:spcPct val="100000"/>
              </a:lnSpc>
              <a:spcBef>
                <a:spcPts val="600"/>
              </a:spcBef>
              <a:spcAft>
                <a:spcPts val="0"/>
              </a:spcAft>
              <a:defRPr sz="1600">
                <a:solidFill>
                  <a:schemeClr val="bg1"/>
                </a:solidFill>
                <a:latin typeface="+mn-lt"/>
              </a:defRPr>
            </a:lvl3pPr>
          </a:lstStyle>
          <a:p>
            <a:pPr lvl="0"/>
            <a:r>
              <a:rPr lang="fr-FR" noProof="0"/>
              <a:t>Texte de niveau 1</a:t>
            </a:r>
          </a:p>
          <a:p>
            <a:pPr lvl="1"/>
            <a:r>
              <a:rPr lang="fr-FR" noProof="0"/>
              <a:t>Texte de niveau 2</a:t>
            </a:r>
          </a:p>
          <a:p>
            <a:pPr lvl="2"/>
            <a:r>
              <a:rPr lang="fr-FR" noProof="0"/>
              <a:t>Texte de niveau 3</a:t>
            </a:r>
          </a:p>
        </p:txBody>
      </p:sp>
      <p:pic>
        <p:nvPicPr>
          <p:cNvPr id="11" name="Image 10"/>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bwMode="gray">
          <a:xfrm>
            <a:off x="0" y="1"/>
            <a:ext cx="2730000" cy="1592263"/>
          </a:xfrm>
          <a:prstGeom prst="rect">
            <a:avLst/>
          </a:prstGeom>
        </p:spPr>
      </p:pic>
    </p:spTree>
    <p:extLst>
      <p:ext uri="{BB962C8B-B14F-4D97-AF65-F5344CB8AC3E}">
        <p14:creationId xmlns:p14="http://schemas.microsoft.com/office/powerpoint/2010/main" val="4132888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hapitre_D">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6F957088-4D06-4024-BD40-CED726B214E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2214422" y="2057580"/>
            <a:ext cx="7689380" cy="3617350"/>
          </a:xfrm>
          <a:prstGeom prst="snipRoundRect">
            <a:avLst>
              <a:gd name="adj1" fmla="val 12537"/>
              <a:gd name="adj2" fmla="val 0"/>
            </a:avLst>
          </a:prstGeom>
        </p:spPr>
      </p:pic>
      <p:sp>
        <p:nvSpPr>
          <p:cNvPr id="8" name="Espace réservé du texte 7"/>
          <p:cNvSpPr>
            <a:spLocks noGrp="1"/>
          </p:cNvSpPr>
          <p:nvPr>
            <p:ph type="body" sz="quarter" idx="13" hasCustomPrompt="1"/>
          </p:nvPr>
        </p:nvSpPr>
        <p:spPr bwMode="gray">
          <a:xfrm>
            <a:off x="5889130" y="2511133"/>
            <a:ext cx="4260057" cy="1835733"/>
          </a:xfrm>
          <a:prstGeom prst="rect">
            <a:avLst/>
          </a:prstGeom>
        </p:spPr>
        <p:txBody>
          <a:bodyPr/>
          <a:lstStyle>
            <a:lvl1pPr>
              <a:lnSpc>
                <a:spcPct val="100000"/>
              </a:lnSpc>
              <a:spcBef>
                <a:spcPts val="0"/>
              </a:spcBef>
              <a:spcAft>
                <a:spcPts val="0"/>
              </a:spcAft>
              <a:defRPr sz="2900">
                <a:solidFill>
                  <a:schemeClr val="bg1"/>
                </a:solidFill>
                <a:latin typeface="+mn-lt"/>
              </a:defRPr>
            </a:lvl1pPr>
            <a:lvl2pPr>
              <a:lnSpc>
                <a:spcPct val="100000"/>
              </a:lnSpc>
              <a:spcBef>
                <a:spcPts val="0"/>
              </a:spcBef>
              <a:spcAft>
                <a:spcPts val="0"/>
              </a:spcAft>
              <a:defRPr sz="2100">
                <a:solidFill>
                  <a:schemeClr val="bg1"/>
                </a:solidFill>
              </a:defRPr>
            </a:lvl2pPr>
            <a:lvl3pPr marL="0">
              <a:lnSpc>
                <a:spcPct val="120000"/>
              </a:lnSpc>
              <a:spcBef>
                <a:spcPts val="0"/>
              </a:spcBef>
              <a:spcAft>
                <a:spcPts val="0"/>
              </a:spcAft>
              <a:defRPr sz="1200">
                <a:solidFill>
                  <a:schemeClr val="bg1"/>
                </a:solidFill>
                <a:latin typeface="+mn-lt"/>
              </a:defRPr>
            </a:lvl3pPr>
          </a:lstStyle>
          <a:p>
            <a:pPr lvl="0"/>
            <a:r>
              <a:rPr lang="fr-FR" noProof="0"/>
              <a:t>Texte de niveau 1</a:t>
            </a:r>
          </a:p>
          <a:p>
            <a:pPr lvl="1"/>
            <a:r>
              <a:rPr lang="fr-FR" noProof="0"/>
              <a:t>Texte de niveau 2</a:t>
            </a:r>
          </a:p>
          <a:p>
            <a:pPr lvl="2"/>
            <a:r>
              <a:rPr lang="fr-FR" noProof="0"/>
              <a:t>Texte de niveau 3</a:t>
            </a:r>
          </a:p>
        </p:txBody>
      </p:sp>
      <p:sp>
        <p:nvSpPr>
          <p:cNvPr id="11" name="Espace réservé de la date 1"/>
          <p:cNvSpPr>
            <a:spLocks noGrp="1"/>
          </p:cNvSpPr>
          <p:nvPr>
            <p:ph type="dt" sz="half" idx="14"/>
          </p:nvPr>
        </p:nvSpPr>
        <p:spPr bwMode="gray">
          <a:xfrm>
            <a:off x="9555163" y="6705600"/>
            <a:ext cx="348639" cy="152400"/>
          </a:xfrm>
        </p:spPr>
        <p:txBody>
          <a:bodyPr/>
          <a:lstStyle/>
          <a:p>
            <a:endParaRPr lang="fr-FR">
              <a:solidFill>
                <a:srgbClr val="FFFFFF">
                  <a:alpha val="0"/>
                </a:srgbClr>
              </a:solidFill>
            </a:endParaRPr>
          </a:p>
        </p:txBody>
      </p:sp>
      <p:pic>
        <p:nvPicPr>
          <p:cNvPr id="9" name="Image 8"/>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bwMode="gray">
          <a:xfrm>
            <a:off x="0" y="1"/>
            <a:ext cx="2730000" cy="1592263"/>
          </a:xfrm>
          <a:prstGeom prst="rect">
            <a:avLst/>
          </a:prstGeom>
        </p:spPr>
      </p:pic>
    </p:spTree>
    <p:extLst>
      <p:ext uri="{BB962C8B-B14F-4D97-AF65-F5344CB8AC3E}">
        <p14:creationId xmlns:p14="http://schemas.microsoft.com/office/powerpoint/2010/main" val="8555816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11" name="Espace réservé de la date 10"/>
          <p:cNvSpPr>
            <a:spLocks noGrp="1"/>
          </p:cNvSpPr>
          <p:nvPr>
            <p:ph type="dt" sz="half" idx="10"/>
          </p:nvPr>
        </p:nvSpPr>
        <p:spPr bwMode="gray"/>
        <p:txBody>
          <a:bodyPr/>
          <a:lstStyle/>
          <a:p>
            <a:endParaRPr lang="fr-FR">
              <a:solidFill>
                <a:srgbClr val="FFFFFF">
                  <a:alpha val="0"/>
                </a:srgbClr>
              </a:solidFill>
            </a:endParaRPr>
          </a:p>
        </p:txBody>
      </p:sp>
      <p:sp>
        <p:nvSpPr>
          <p:cNvPr id="12" name="Espace réservé du numéro de diapositive 11"/>
          <p:cNvSpPr>
            <a:spLocks noGrp="1"/>
          </p:cNvSpPr>
          <p:nvPr>
            <p:ph type="sldNum" sz="quarter" idx="11"/>
          </p:nvPr>
        </p:nvSpPr>
        <p:spPr bwMode="gray"/>
        <p:txBody>
          <a:bodyPr/>
          <a:lstStyle/>
          <a:p>
            <a:fld id="{10C140CD-8AED-46FF-A9A2-77308F3F39AE}" type="slidenum">
              <a:rPr lang="fr-FR" smtClean="0">
                <a:solidFill>
                  <a:srgbClr val="9796A3"/>
                </a:solidFill>
              </a:rPr>
              <a:pPr/>
              <a:t>‹N°›</a:t>
            </a:fld>
            <a:endParaRPr lang="fr-FR">
              <a:solidFill>
                <a:srgbClr val="9796A3"/>
              </a:solidFill>
            </a:endParaRPr>
          </a:p>
        </p:txBody>
      </p:sp>
      <p:sp>
        <p:nvSpPr>
          <p:cNvPr id="13" name="Espace réservé du pied de page 12"/>
          <p:cNvSpPr>
            <a:spLocks noGrp="1"/>
          </p:cNvSpPr>
          <p:nvPr>
            <p:ph type="ftr" sz="quarter" idx="12"/>
          </p:nvPr>
        </p:nvSpPr>
        <p:spPr bwMode="gray"/>
        <p:txBody>
          <a:bodyPr/>
          <a:lstStyle/>
          <a:p>
            <a:r>
              <a:rPr lang="fr-FR">
                <a:solidFill>
                  <a:srgbClr val="9796A3"/>
                </a:solidFill>
              </a:rPr>
              <a:t>20160318_GRDF_PNCS MNMC_COMOP V1.PPTX</a:t>
            </a:r>
          </a:p>
        </p:txBody>
      </p:sp>
      <p:sp>
        <p:nvSpPr>
          <p:cNvPr id="5" name="Espace réservé du texte 4"/>
          <p:cNvSpPr>
            <a:spLocks noGrp="1"/>
          </p:cNvSpPr>
          <p:nvPr>
            <p:ph type="body" sz="quarter" idx="13"/>
          </p:nvPr>
        </p:nvSpPr>
        <p:spPr bwMode="gray">
          <a:xfrm>
            <a:off x="1910690" y="188551"/>
            <a:ext cx="7644473" cy="864120"/>
          </a:xfrm>
          <a:prstGeom prst="rect">
            <a:avLst/>
          </a:prstGeom>
        </p:spPr>
        <p:txBody>
          <a:bodyPr/>
          <a:lstStyle>
            <a:lvl1pPr>
              <a:lnSpc>
                <a:spcPct val="100000"/>
              </a:lnSpc>
              <a:spcBef>
                <a:spcPts val="0"/>
              </a:spcBef>
              <a:spcAft>
                <a:spcPts val="0"/>
              </a:spcAft>
              <a:defRPr sz="2400">
                <a:solidFill>
                  <a:schemeClr val="accent6"/>
                </a:solidFill>
                <a:latin typeface="+mn-lt"/>
              </a:defRPr>
            </a:lvl1pPr>
            <a:lvl2pPr>
              <a:lnSpc>
                <a:spcPct val="100000"/>
              </a:lnSpc>
              <a:spcBef>
                <a:spcPts val="0"/>
              </a:spcBef>
              <a:spcAft>
                <a:spcPts val="0"/>
              </a:spcAft>
              <a:defRPr sz="2100"/>
            </a:lvl2pPr>
          </a:lstStyle>
          <a:p>
            <a:pPr lvl="0"/>
            <a:endParaRPr lang="fr-FR"/>
          </a:p>
        </p:txBody>
      </p:sp>
      <p:pic>
        <p:nvPicPr>
          <p:cNvPr id="8" name="Image 7">
            <a:extLst>
              <a:ext uri="{FF2B5EF4-FFF2-40B4-BE49-F238E27FC236}">
                <a16:creationId xmlns:a16="http://schemas.microsoft.com/office/drawing/2014/main" id="{A69E29D8-CA71-4616-A478-02001BBF9513}"/>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087" y="2323544"/>
            <a:ext cx="9911889" cy="5000137"/>
          </a:xfrm>
          <a:prstGeom prst="snipRoundRect">
            <a:avLst>
              <a:gd name="adj1" fmla="val 12537"/>
              <a:gd name="adj2" fmla="val 0"/>
            </a:avLst>
          </a:prstGeom>
        </p:spPr>
      </p:pic>
    </p:spTree>
    <p:extLst>
      <p:ext uri="{BB962C8B-B14F-4D97-AF65-F5344CB8AC3E}">
        <p14:creationId xmlns:p14="http://schemas.microsoft.com/office/powerpoint/2010/main" val="3205474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1079683" y="2671851"/>
            <a:ext cx="4900675" cy="15464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sz="3900"/>
            </a:lvl1pPr>
            <a:lvl2pPr lvl="1">
              <a:spcBef>
                <a:spcPts val="0"/>
              </a:spcBef>
              <a:spcAft>
                <a:spcPts val="0"/>
              </a:spcAft>
              <a:buSzPts val="3600"/>
              <a:buNone/>
              <a:defRPr sz="3900"/>
            </a:lvl2pPr>
            <a:lvl3pPr lvl="2">
              <a:spcBef>
                <a:spcPts val="0"/>
              </a:spcBef>
              <a:spcAft>
                <a:spcPts val="0"/>
              </a:spcAft>
              <a:buSzPts val="3600"/>
              <a:buNone/>
              <a:defRPr sz="3900"/>
            </a:lvl3pPr>
            <a:lvl4pPr lvl="3">
              <a:spcBef>
                <a:spcPts val="0"/>
              </a:spcBef>
              <a:spcAft>
                <a:spcPts val="0"/>
              </a:spcAft>
              <a:buSzPts val="3600"/>
              <a:buNone/>
              <a:defRPr sz="3900"/>
            </a:lvl4pPr>
            <a:lvl5pPr lvl="4">
              <a:spcBef>
                <a:spcPts val="0"/>
              </a:spcBef>
              <a:spcAft>
                <a:spcPts val="0"/>
              </a:spcAft>
              <a:buSzPts val="3600"/>
              <a:buNone/>
              <a:defRPr sz="3900"/>
            </a:lvl5pPr>
            <a:lvl6pPr lvl="5">
              <a:spcBef>
                <a:spcPts val="0"/>
              </a:spcBef>
              <a:spcAft>
                <a:spcPts val="0"/>
              </a:spcAft>
              <a:buSzPts val="3600"/>
              <a:buNone/>
              <a:defRPr sz="3900"/>
            </a:lvl6pPr>
            <a:lvl7pPr lvl="6">
              <a:spcBef>
                <a:spcPts val="0"/>
              </a:spcBef>
              <a:spcAft>
                <a:spcPts val="0"/>
              </a:spcAft>
              <a:buSzPts val="3600"/>
              <a:buNone/>
              <a:defRPr sz="3900"/>
            </a:lvl7pPr>
            <a:lvl8pPr lvl="7">
              <a:spcBef>
                <a:spcPts val="0"/>
              </a:spcBef>
              <a:spcAft>
                <a:spcPts val="0"/>
              </a:spcAft>
              <a:buSzPts val="3600"/>
              <a:buNone/>
              <a:defRPr sz="3900"/>
            </a:lvl8pPr>
            <a:lvl9pPr lvl="8">
              <a:spcBef>
                <a:spcPts val="0"/>
              </a:spcBef>
              <a:spcAft>
                <a:spcPts val="0"/>
              </a:spcAft>
              <a:buSzPts val="3600"/>
              <a:buNone/>
              <a:defRPr sz="3900"/>
            </a:lvl9pPr>
          </a:lstStyle>
          <a:p>
            <a:endParaRPr/>
          </a:p>
        </p:txBody>
      </p:sp>
      <p:cxnSp>
        <p:nvCxnSpPr>
          <p:cNvPr id="11" name="Google Shape;11;p2"/>
          <p:cNvCxnSpPr/>
          <p:nvPr/>
        </p:nvCxnSpPr>
        <p:spPr>
          <a:xfrm>
            <a:off x="-6527" y="4902016"/>
            <a:ext cx="9925500" cy="0"/>
          </a:xfrm>
          <a:prstGeom prst="straightConnector1">
            <a:avLst/>
          </a:prstGeom>
          <a:noFill/>
          <a:ln w="9525" cap="flat" cmpd="sng">
            <a:solidFill>
              <a:srgbClr val="000000"/>
            </a:solidFill>
            <a:prstDash val="solid"/>
            <a:round/>
            <a:headEnd type="none" w="med" len="med"/>
            <a:tailEnd type="none" w="med" len="med"/>
          </a:ln>
        </p:spPr>
      </p:cxnSp>
      <p:sp>
        <p:nvSpPr>
          <p:cNvPr id="12" name="Google Shape;12;p2"/>
          <p:cNvSpPr/>
          <p:nvPr/>
        </p:nvSpPr>
        <p:spPr>
          <a:xfrm>
            <a:off x="1211113" y="4524000"/>
            <a:ext cx="614250" cy="756000"/>
          </a:xfrm>
          <a:prstGeom prst="ellipse">
            <a:avLst/>
          </a:prstGeom>
          <a:solidFill>
            <a:srgbClr val="FFCD00"/>
          </a:solidFill>
          <a:ln>
            <a:noFill/>
          </a:ln>
        </p:spPr>
        <p:txBody>
          <a:bodyPr spcFirstLastPara="1" wrap="square" lIns="99044" tIns="99044" rIns="99044" bIns="99044" anchor="ctr" anchorCtr="0">
            <a:noAutofit/>
          </a:bodyPr>
          <a:lstStyle/>
          <a:p>
            <a:pPr marL="0" lvl="0" indent="0" algn="l" rtl="0">
              <a:spcBef>
                <a:spcPts val="0"/>
              </a:spcBef>
              <a:spcAft>
                <a:spcPts val="0"/>
              </a:spcAft>
              <a:buNone/>
            </a:pPr>
            <a:endParaRPr sz="1950"/>
          </a:p>
        </p:txBody>
      </p:sp>
      <p:pic>
        <p:nvPicPr>
          <p:cNvPr id="5" name="Image 4">
            <a:extLst>
              <a:ext uri="{FF2B5EF4-FFF2-40B4-BE49-F238E27FC236}">
                <a16:creationId xmlns:a16="http://schemas.microsoft.com/office/drawing/2014/main" id="{FBF42A10-0575-4F9A-98D7-99E14FB5EAE6}"/>
              </a:ext>
            </a:extLst>
          </p:cNvPr>
          <p:cNvPicPr>
            <a:picLocks noChangeAspect="1"/>
          </p:cNvPicPr>
          <p:nvPr userDrawn="1"/>
        </p:nvPicPr>
        <p:blipFill>
          <a:blip r:embed="rId2"/>
          <a:stretch>
            <a:fillRect/>
          </a:stretch>
        </p:blipFill>
        <p:spPr>
          <a:xfrm>
            <a:off x="0" y="899962"/>
            <a:ext cx="2065340" cy="1254179"/>
          </a:xfrm>
          <a:prstGeom prst="rect">
            <a:avLst/>
          </a:prstGeom>
        </p:spPr>
      </p:pic>
    </p:spTree>
    <p:extLst>
      <p:ext uri="{BB962C8B-B14F-4D97-AF65-F5344CB8AC3E}">
        <p14:creationId xmlns:p14="http://schemas.microsoft.com/office/powerpoint/2010/main" val="6565189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65"/>
        <p:cNvGrpSpPr/>
        <p:nvPr/>
      </p:nvGrpSpPr>
      <p:grpSpPr>
        <a:xfrm>
          <a:off x="0" y="0"/>
          <a:ext cx="0" cy="0"/>
          <a:chOff x="0" y="0"/>
          <a:chExt cx="0" cy="0"/>
        </a:xfrm>
      </p:grpSpPr>
      <p:sp>
        <p:nvSpPr>
          <p:cNvPr id="66" name="Google Shape;66;p11"/>
          <p:cNvSpPr txBox="1">
            <a:spLocks noGrp="1"/>
          </p:cNvSpPr>
          <p:nvPr>
            <p:ph type="sldNum" idx="12"/>
          </p:nvPr>
        </p:nvSpPr>
        <p:spPr>
          <a:xfrm>
            <a:off x="9255163" y="6333135"/>
            <a:ext cx="594425"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spcBef>
                <a:spcPts val="0"/>
              </a:spcBef>
              <a:spcAft>
                <a:spcPts val="0"/>
              </a:spcAft>
            </a:pPr>
            <a:fld id="{00000000-1234-1234-1234-123412341234}" type="slidenum">
              <a:rPr lang="fr-FR" smtClean="0"/>
              <a:pPr>
                <a:spcBef>
                  <a:spcPts val="0"/>
                </a:spcBef>
                <a:spcAft>
                  <a:spcPts val="0"/>
                </a:spcAft>
              </a:pPr>
              <a:t>‹N°›</a:t>
            </a:fld>
            <a:endParaRPr lang="fr-FR"/>
          </a:p>
        </p:txBody>
      </p:sp>
      <p:pic>
        <p:nvPicPr>
          <p:cNvPr id="3" name="Image 2">
            <a:extLst>
              <a:ext uri="{FF2B5EF4-FFF2-40B4-BE49-F238E27FC236}">
                <a16:creationId xmlns:a16="http://schemas.microsoft.com/office/drawing/2014/main" id="{9FE2967F-4684-4790-A9B9-EA54CFC6ED42}"/>
              </a:ext>
            </a:extLst>
          </p:cNvPr>
          <p:cNvPicPr>
            <a:picLocks noChangeAspect="1"/>
          </p:cNvPicPr>
          <p:nvPr userDrawn="1"/>
        </p:nvPicPr>
        <p:blipFill>
          <a:blip r:embed="rId2"/>
          <a:stretch>
            <a:fillRect/>
          </a:stretch>
        </p:blipFill>
        <p:spPr>
          <a:xfrm>
            <a:off x="0" y="899962"/>
            <a:ext cx="2065340" cy="1254179"/>
          </a:xfrm>
          <a:prstGeom prst="rect">
            <a:avLst/>
          </a:prstGeom>
        </p:spPr>
      </p:pic>
    </p:spTree>
    <p:extLst>
      <p:ext uri="{BB962C8B-B14F-4D97-AF65-F5344CB8AC3E}">
        <p14:creationId xmlns:p14="http://schemas.microsoft.com/office/powerpoint/2010/main" val="29887528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A5DC32E6-6B80-AA44-98FB-30F646F4F5EF}" type="slidenum">
              <a:rPr lang="fr-FR" smtClean="0"/>
              <a:t>‹N°›</a:t>
            </a:fld>
            <a:endParaRPr lang="fr-FR"/>
          </a:p>
        </p:txBody>
      </p:sp>
      <p:pic>
        <p:nvPicPr>
          <p:cNvPr id="7" name="Image 6">
            <a:extLst>
              <a:ext uri="{FF2B5EF4-FFF2-40B4-BE49-F238E27FC236}">
                <a16:creationId xmlns:a16="http://schemas.microsoft.com/office/drawing/2014/main" id="{917A0D5D-48EF-4C59-947F-6615CB879CCA}"/>
              </a:ext>
            </a:extLst>
          </p:cNvPr>
          <p:cNvPicPr>
            <a:picLocks noChangeAspect="1"/>
          </p:cNvPicPr>
          <p:nvPr userDrawn="1"/>
        </p:nvPicPr>
        <p:blipFill>
          <a:blip r:embed="rId2"/>
          <a:stretch>
            <a:fillRect/>
          </a:stretch>
        </p:blipFill>
        <p:spPr>
          <a:xfrm>
            <a:off x="0" y="899962"/>
            <a:ext cx="2065340" cy="1254179"/>
          </a:xfrm>
          <a:prstGeom prst="rect">
            <a:avLst/>
          </a:prstGeom>
        </p:spPr>
      </p:pic>
    </p:spTree>
    <p:extLst>
      <p:ext uri="{BB962C8B-B14F-4D97-AF65-F5344CB8AC3E}">
        <p14:creationId xmlns:p14="http://schemas.microsoft.com/office/powerpoint/2010/main" val="3505483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re et graphique">
    <p:spTree>
      <p:nvGrpSpPr>
        <p:cNvPr id="1" name=""/>
        <p:cNvGrpSpPr/>
        <p:nvPr/>
      </p:nvGrpSpPr>
      <p:grpSpPr>
        <a:xfrm>
          <a:off x="0" y="0"/>
          <a:ext cx="0" cy="0"/>
          <a:chOff x="0" y="0"/>
          <a:chExt cx="0" cy="0"/>
        </a:xfrm>
      </p:grpSpPr>
      <p:sp>
        <p:nvSpPr>
          <p:cNvPr id="11" name="Espace réservé de la date 10"/>
          <p:cNvSpPr>
            <a:spLocks noGrp="1"/>
          </p:cNvSpPr>
          <p:nvPr>
            <p:ph type="dt" sz="half" idx="10"/>
          </p:nvPr>
        </p:nvSpPr>
        <p:spPr bwMode="gray"/>
        <p:txBody>
          <a:bodyPr/>
          <a:lstStyle/>
          <a:p>
            <a:fld id="{59925939-B15B-4CF2-8DA5-01CFD1CF078E}" type="datetimeFigureOut">
              <a:rPr lang="fr-FR" smtClean="0"/>
              <a:t>17/11/2020</a:t>
            </a:fld>
            <a:endParaRPr lang="fr-FR"/>
          </a:p>
        </p:txBody>
      </p:sp>
      <p:sp>
        <p:nvSpPr>
          <p:cNvPr id="12" name="Espace réservé du numéro de diapositive 11"/>
          <p:cNvSpPr>
            <a:spLocks noGrp="1"/>
          </p:cNvSpPr>
          <p:nvPr>
            <p:ph type="sldNum" sz="quarter" idx="11"/>
          </p:nvPr>
        </p:nvSpPr>
        <p:spPr bwMode="gray"/>
        <p:txBody>
          <a:bodyPr/>
          <a:lstStyle/>
          <a:p>
            <a:fld id="{1F58AAEA-C30F-4A54-8DCB-136513B49112}" type="slidenum">
              <a:rPr lang="fr-FR" smtClean="0"/>
              <a:t>‹N°›</a:t>
            </a:fld>
            <a:endParaRPr lang="fr-FR"/>
          </a:p>
        </p:txBody>
      </p:sp>
      <p:sp>
        <p:nvSpPr>
          <p:cNvPr id="13" name="Espace réservé du pied de page 12"/>
          <p:cNvSpPr>
            <a:spLocks noGrp="1"/>
          </p:cNvSpPr>
          <p:nvPr>
            <p:ph type="ftr" sz="quarter" idx="12"/>
          </p:nvPr>
        </p:nvSpPr>
        <p:spPr bwMode="gray"/>
        <p:txBody>
          <a:bodyPr/>
          <a:lstStyle/>
          <a:p>
            <a:endParaRPr lang="fr-FR"/>
          </a:p>
        </p:txBody>
      </p:sp>
      <p:sp>
        <p:nvSpPr>
          <p:cNvPr id="5" name="Espace réservé du texte 4"/>
          <p:cNvSpPr>
            <a:spLocks noGrp="1"/>
          </p:cNvSpPr>
          <p:nvPr>
            <p:ph type="body" sz="quarter" idx="13" hasCustomPrompt="1"/>
          </p:nvPr>
        </p:nvSpPr>
        <p:spPr bwMode="gray">
          <a:xfrm>
            <a:off x="1910690" y="404815"/>
            <a:ext cx="7644474" cy="1152525"/>
          </a:xfrm>
        </p:spPr>
        <p:txBody>
          <a:bodyPr/>
          <a:lstStyle>
            <a:lvl1pPr>
              <a:lnSpc>
                <a:spcPct val="100000"/>
              </a:lnSpc>
              <a:spcBef>
                <a:spcPts val="0"/>
              </a:spcBef>
              <a:spcAft>
                <a:spcPts val="0"/>
              </a:spcAft>
              <a:defRPr sz="2356">
                <a:solidFill>
                  <a:schemeClr val="accent6"/>
                </a:solidFill>
                <a:latin typeface="+mn-lt"/>
              </a:defRPr>
            </a:lvl1pPr>
            <a:lvl2pPr>
              <a:lnSpc>
                <a:spcPct val="100000"/>
              </a:lnSpc>
              <a:spcBef>
                <a:spcPts val="0"/>
              </a:spcBef>
              <a:spcAft>
                <a:spcPts val="0"/>
              </a:spcAft>
              <a:defRPr sz="1706"/>
            </a:lvl2pPr>
          </a:lstStyle>
          <a:p>
            <a:pPr lvl="0"/>
            <a:r>
              <a:rPr lang="fr-FR"/>
              <a:t>Titre</a:t>
            </a:r>
          </a:p>
          <a:p>
            <a:pPr lvl="1"/>
            <a:r>
              <a:rPr lang="fr-FR"/>
              <a:t>Sous-titre</a:t>
            </a:r>
          </a:p>
        </p:txBody>
      </p:sp>
      <p:sp>
        <p:nvSpPr>
          <p:cNvPr id="3" name="Espace réservé du graphique 2"/>
          <p:cNvSpPr>
            <a:spLocks noGrp="1"/>
          </p:cNvSpPr>
          <p:nvPr>
            <p:ph type="chart" sz="quarter" idx="14"/>
          </p:nvPr>
        </p:nvSpPr>
        <p:spPr bwMode="gray">
          <a:xfrm>
            <a:off x="1246850" y="2024063"/>
            <a:ext cx="8308313" cy="4068762"/>
          </a:xfrm>
        </p:spPr>
        <p:txBody>
          <a:bodyPr tIns="720000" bIns="0" anchor="ctr" anchorCtr="0"/>
          <a:lstStyle>
            <a:lvl1pPr algn="ctr">
              <a:defRPr/>
            </a:lvl1pPr>
          </a:lstStyle>
          <a:p>
            <a:r>
              <a:rPr lang="fr-FR"/>
              <a:t>Cliquez sur l'icône pour ajouter un graphique</a:t>
            </a:r>
          </a:p>
        </p:txBody>
      </p:sp>
      <p:pic>
        <p:nvPicPr>
          <p:cNvPr id="7" name="Image 6">
            <a:extLst>
              <a:ext uri="{FF2B5EF4-FFF2-40B4-BE49-F238E27FC236}">
                <a16:creationId xmlns:a16="http://schemas.microsoft.com/office/drawing/2014/main" id="{79606FB8-AC5C-40A8-90DD-BAE3D671392C}"/>
              </a:ext>
            </a:extLst>
          </p:cNvPr>
          <p:cNvPicPr>
            <a:picLocks noChangeAspect="1"/>
          </p:cNvPicPr>
          <p:nvPr userDrawn="1"/>
        </p:nvPicPr>
        <p:blipFill>
          <a:blip r:embed="rId2"/>
          <a:stretch>
            <a:fillRect/>
          </a:stretch>
        </p:blipFill>
        <p:spPr>
          <a:xfrm>
            <a:off x="0" y="899962"/>
            <a:ext cx="2065340" cy="1254179"/>
          </a:xfrm>
          <a:prstGeom prst="rect">
            <a:avLst/>
          </a:prstGeom>
        </p:spPr>
      </p:pic>
    </p:spTree>
    <p:extLst>
      <p:ext uri="{BB962C8B-B14F-4D97-AF65-F5344CB8AC3E}">
        <p14:creationId xmlns:p14="http://schemas.microsoft.com/office/powerpoint/2010/main" val="246591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Titre et contenu">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45EDB000-FAFC-4C6E-AE30-70D059B5A71B}"/>
              </a:ext>
            </a:extLst>
          </p:cNvPr>
          <p:cNvPicPr>
            <a:picLocks noChangeAspect="1"/>
          </p:cNvPicPr>
          <p:nvPr userDrawn="1"/>
        </p:nvPicPr>
        <p:blipFill>
          <a:blip r:embed="rId2"/>
          <a:stretch>
            <a:fillRect/>
          </a:stretch>
        </p:blipFill>
        <p:spPr>
          <a:xfrm>
            <a:off x="0" y="899962"/>
            <a:ext cx="2065340" cy="1254179"/>
          </a:xfrm>
          <a:prstGeom prst="rect">
            <a:avLst/>
          </a:prstGeom>
        </p:spPr>
      </p:pic>
    </p:spTree>
    <p:extLst>
      <p:ext uri="{BB962C8B-B14F-4D97-AF65-F5344CB8AC3E}">
        <p14:creationId xmlns:p14="http://schemas.microsoft.com/office/powerpoint/2010/main" val="38360529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3"/>
            </p:custDataLst>
            <p:extLst>
              <p:ext uri="{D42A27DB-BD31-4B8C-83A1-F6EECF244321}">
                <p14:modId xmlns:p14="http://schemas.microsoft.com/office/powerpoint/2010/main" val="16685453"/>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42" name="think-cell Slide" r:id="rId14" imgW="360" imgH="360" progId="">
                  <p:embed/>
                </p:oleObj>
              </mc:Choice>
              <mc:Fallback>
                <p:oleObj name="think-cell Slide" r:id="rId14" imgW="360" imgH="360" progId="">
                  <p:embed/>
                  <p:pic>
                    <p:nvPicPr>
                      <p:cNvPr id="7" name="Object 6" hidden="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 name="Image 7"/>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bwMode="gray">
          <a:xfrm>
            <a:off x="0" y="1"/>
            <a:ext cx="1560000" cy="1080381"/>
          </a:xfrm>
          <a:prstGeom prst="rect">
            <a:avLst/>
          </a:prstGeom>
        </p:spPr>
      </p:pic>
      <p:sp>
        <p:nvSpPr>
          <p:cNvPr id="2" name="Espace réservé du titre 1"/>
          <p:cNvSpPr>
            <a:spLocks noGrp="1"/>
          </p:cNvSpPr>
          <p:nvPr>
            <p:ph type="title"/>
          </p:nvPr>
        </p:nvSpPr>
        <p:spPr bwMode="gray">
          <a:xfrm>
            <a:off x="1910689" y="116541"/>
            <a:ext cx="7644473" cy="864120"/>
          </a:xfrm>
          <a:prstGeom prst="rect">
            <a:avLst/>
          </a:prstGeom>
        </p:spPr>
        <p:txBody>
          <a:bodyPr vert="horz" lIns="0" tIns="0" rIns="0" bIns="0" rtlCol="0" anchor="t" anchorCtr="0">
            <a:noAutofit/>
          </a:bodyPr>
          <a:lstStyle/>
          <a:p>
            <a:endParaRPr lang="fr-FR" noProof="0"/>
          </a:p>
        </p:txBody>
      </p:sp>
      <p:sp>
        <p:nvSpPr>
          <p:cNvPr id="4" name="Espace réservé de la date 3"/>
          <p:cNvSpPr>
            <a:spLocks noGrp="1"/>
          </p:cNvSpPr>
          <p:nvPr>
            <p:ph type="dt" sz="half" idx="2"/>
          </p:nvPr>
        </p:nvSpPr>
        <p:spPr bwMode="gray">
          <a:xfrm>
            <a:off x="9555163" y="6705600"/>
            <a:ext cx="348639" cy="152400"/>
          </a:xfrm>
          <a:prstGeom prst="rect">
            <a:avLst/>
          </a:prstGeom>
        </p:spPr>
        <p:txBody>
          <a:bodyPr vert="horz" lIns="0" tIns="0" rIns="0" bIns="0" rtlCol="0" anchor="ctr" anchorCtr="0">
            <a:noAutofit/>
          </a:bodyPr>
          <a:lstStyle>
            <a:lvl1pPr algn="ctr">
              <a:defRPr sz="100">
                <a:solidFill>
                  <a:schemeClr val="bg1">
                    <a:alpha val="0"/>
                  </a:schemeClr>
                </a:solidFill>
              </a:defRPr>
            </a:lvl1pPr>
          </a:lstStyle>
          <a:p>
            <a:pPr fontAlgn="auto">
              <a:spcBef>
                <a:spcPts val="0"/>
              </a:spcBef>
              <a:spcAft>
                <a:spcPts val="0"/>
              </a:spcAft>
            </a:pPr>
            <a:endParaRPr lang="fr-FR">
              <a:solidFill>
                <a:srgbClr val="FFFFFF">
                  <a:alpha val="0"/>
                </a:srgbClr>
              </a:solidFill>
              <a:latin typeface="Avenir LT Std 55 Roman"/>
              <a:cs typeface="+mn-cs"/>
            </a:endParaRPr>
          </a:p>
        </p:txBody>
      </p:sp>
      <p:sp>
        <p:nvSpPr>
          <p:cNvPr id="5" name="Espace réservé du pied de page 4"/>
          <p:cNvSpPr>
            <a:spLocks noGrp="1"/>
          </p:cNvSpPr>
          <p:nvPr>
            <p:ph type="ftr" sz="quarter" idx="3"/>
          </p:nvPr>
        </p:nvSpPr>
        <p:spPr bwMode="gray">
          <a:xfrm>
            <a:off x="1910690" y="6318053"/>
            <a:ext cx="7644473" cy="216000"/>
          </a:xfrm>
          <a:prstGeom prst="rect">
            <a:avLst/>
          </a:prstGeom>
        </p:spPr>
        <p:txBody>
          <a:bodyPr vert="horz" lIns="0" tIns="0" rIns="0" bIns="0" rtlCol="0" anchor="b" anchorCtr="0">
            <a:noAutofit/>
          </a:bodyPr>
          <a:lstStyle>
            <a:lvl1pPr algn="r">
              <a:defRPr sz="1000">
                <a:solidFill>
                  <a:schemeClr val="accent6"/>
                </a:solidFill>
              </a:defRPr>
            </a:lvl1pPr>
          </a:lstStyle>
          <a:p>
            <a:pPr fontAlgn="auto">
              <a:spcBef>
                <a:spcPts val="0"/>
              </a:spcBef>
              <a:spcAft>
                <a:spcPts val="0"/>
              </a:spcAft>
            </a:pPr>
            <a:r>
              <a:rPr lang="fr-FR">
                <a:solidFill>
                  <a:srgbClr val="9796A3"/>
                </a:solidFill>
                <a:latin typeface="Avenir LT Std 55 Roman"/>
                <a:cs typeface="+mn-cs"/>
              </a:rPr>
              <a:t>20160318_GRDF_PNCS MNMC_COMOP V1.PPTX</a:t>
            </a:r>
          </a:p>
        </p:txBody>
      </p:sp>
      <p:sp>
        <p:nvSpPr>
          <p:cNvPr id="6" name="Espace réservé du numéro de diapositive 5"/>
          <p:cNvSpPr>
            <a:spLocks noGrp="1"/>
          </p:cNvSpPr>
          <p:nvPr>
            <p:ph type="sldNum" sz="quarter" idx="4"/>
          </p:nvPr>
        </p:nvSpPr>
        <p:spPr bwMode="gray">
          <a:xfrm>
            <a:off x="8930880" y="6705600"/>
            <a:ext cx="624283" cy="152400"/>
          </a:xfrm>
          <a:prstGeom prst="rect">
            <a:avLst/>
          </a:prstGeom>
        </p:spPr>
        <p:txBody>
          <a:bodyPr vert="horz" lIns="0" tIns="0" rIns="0" bIns="0" rtlCol="0" anchor="t" anchorCtr="0">
            <a:noAutofit/>
          </a:bodyPr>
          <a:lstStyle>
            <a:lvl1pPr algn="r">
              <a:defRPr sz="800">
                <a:solidFill>
                  <a:schemeClr val="accent6"/>
                </a:solidFill>
              </a:defRPr>
            </a:lvl1pPr>
          </a:lstStyle>
          <a:p>
            <a:pPr fontAlgn="auto">
              <a:spcBef>
                <a:spcPts val="0"/>
              </a:spcBef>
              <a:spcAft>
                <a:spcPts val="0"/>
              </a:spcAft>
            </a:pPr>
            <a:fld id="{10C140CD-8AED-46FF-A9A2-77308F3F39AE}" type="slidenum">
              <a:rPr lang="fr-FR" smtClean="0">
                <a:solidFill>
                  <a:srgbClr val="9796A3"/>
                </a:solidFill>
                <a:latin typeface="Avenir LT Std 55 Roman"/>
                <a:cs typeface="+mn-cs"/>
              </a:rPr>
              <a:pPr fontAlgn="auto">
                <a:spcBef>
                  <a:spcPts val="0"/>
                </a:spcBef>
                <a:spcAft>
                  <a:spcPts val="0"/>
                </a:spcAft>
              </a:pPr>
              <a:t>‹N°›</a:t>
            </a:fld>
            <a:endParaRPr lang="fr-FR">
              <a:solidFill>
                <a:srgbClr val="9796A3"/>
              </a:solidFill>
              <a:latin typeface="Avenir LT Std 55 Roman"/>
              <a:cs typeface="+mn-cs"/>
            </a:endParaRPr>
          </a:p>
        </p:txBody>
      </p:sp>
    </p:spTree>
    <p:extLst>
      <p:ext uri="{BB962C8B-B14F-4D97-AF65-F5344CB8AC3E}">
        <p14:creationId xmlns:p14="http://schemas.microsoft.com/office/powerpoint/2010/main" val="1461289740"/>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31" r:id="rId3"/>
    <p:sldLayoutId id="2147483732" r:id="rId4"/>
    <p:sldLayoutId id="2147483739" r:id="rId5"/>
    <p:sldLayoutId id="2147483743" r:id="rId6"/>
    <p:sldLayoutId id="2147483745" r:id="rId7"/>
    <p:sldLayoutId id="2147483746" r:id="rId8"/>
    <p:sldLayoutId id="2147483747" r:id="rId9"/>
    <p:sldLayoutId id="2147483748" r:id="rId10"/>
  </p:sldLayoutIdLst>
  <p:hf hdr="0" ftr="0" dt="0"/>
  <p:txStyles>
    <p:titleStyle>
      <a:lvl1pPr algn="l" defTabSz="914400" rtl="0" eaLnBrk="1" latinLnBrk="0" hangingPunct="1">
        <a:lnSpc>
          <a:spcPct val="100000"/>
        </a:lnSpc>
        <a:spcBef>
          <a:spcPts val="0"/>
        </a:spcBef>
        <a:spcAft>
          <a:spcPts val="0"/>
        </a:spcAft>
        <a:buNone/>
        <a:defRPr sz="2400" b="0" kern="1200">
          <a:solidFill>
            <a:schemeClr val="accent6"/>
          </a:solidFill>
          <a:latin typeface="+mn-lt"/>
          <a:ea typeface="+mj-ea"/>
          <a:cs typeface="+mj-cs"/>
        </a:defRPr>
      </a:lvl1pPr>
    </p:titleStyle>
    <p:bodyStyle>
      <a:lvl1pPr marL="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600" kern="1200">
          <a:solidFill>
            <a:schemeClr val="accent3"/>
          </a:solidFill>
          <a:latin typeface="+mj-lt"/>
          <a:ea typeface="+mn-ea"/>
          <a:cs typeface="+mn-cs"/>
        </a:defRPr>
      </a:lvl1pPr>
      <a:lvl2pPr marL="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accent6"/>
          </a:solidFill>
          <a:latin typeface="+mn-lt"/>
          <a:ea typeface="+mn-ea"/>
          <a:cs typeface="+mn-cs"/>
        </a:defRPr>
      </a:lvl2pPr>
      <a:lvl3pPr marL="396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400" kern="1200">
          <a:solidFill>
            <a:schemeClr val="accent3"/>
          </a:solidFill>
          <a:latin typeface="+mj-lt"/>
          <a:ea typeface="+mn-ea"/>
          <a:cs typeface="+mn-cs"/>
        </a:defRPr>
      </a:lvl3pPr>
      <a:lvl4pPr marL="39600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accent6"/>
          </a:solidFill>
          <a:latin typeface="+mn-lt"/>
          <a:ea typeface="+mn-ea"/>
          <a:cs typeface="+mn-cs"/>
        </a:defRPr>
      </a:lvl4pPr>
      <a:lvl5pPr marL="1080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200" kern="1200">
          <a:solidFill>
            <a:schemeClr val="accent6"/>
          </a:solidFill>
          <a:latin typeface="+mj-lt"/>
          <a:ea typeface="+mn-ea"/>
          <a:cs typeface="+mn-cs"/>
        </a:defRPr>
      </a:lvl5pPr>
      <a:lvl6pPr marL="1080000" indent="0" algn="l" defTabSz="914400" rtl="0" eaLnBrk="1" latinLnBrk="0" hangingPunct="1">
        <a:spcBef>
          <a:spcPts val="0"/>
        </a:spcBef>
        <a:spcAft>
          <a:spcPts val="0"/>
        </a:spcAft>
        <a:buClr>
          <a:schemeClr val="accent1"/>
        </a:buClr>
        <a:buFont typeface="Arial" panose="020B0604020202020204" pitchFamily="34" charset="0"/>
        <a:buNone/>
        <a:defRPr sz="1050" kern="1200">
          <a:solidFill>
            <a:schemeClr val="accent6"/>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7.jp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0.xml"/><Relationship Id="rId5" Type="http://schemas.openxmlformats.org/officeDocument/2006/relationships/image" Target="../media/image7.jp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image" Target="../media/image18.jpeg"/><Relationship Id="rId1" Type="http://schemas.openxmlformats.org/officeDocument/2006/relationships/slideLayout" Target="../slideLayouts/slideLayout9.xml"/><Relationship Id="rId6" Type="http://schemas.openxmlformats.org/officeDocument/2006/relationships/image" Target="../media/image22.png"/><Relationship Id="rId11" Type="http://schemas.openxmlformats.org/officeDocument/2006/relationships/image" Target="../media/image7.jpg"/><Relationship Id="rId5" Type="http://schemas.openxmlformats.org/officeDocument/2006/relationships/image" Target="../media/image21.png"/><Relationship Id="rId10" Type="http://schemas.openxmlformats.org/officeDocument/2006/relationships/image" Target="../media/image26.jpeg"/><Relationship Id="rId4" Type="http://schemas.openxmlformats.org/officeDocument/2006/relationships/image" Target="../media/image20.jpg"/><Relationship Id="rId9" Type="http://schemas.openxmlformats.org/officeDocument/2006/relationships/image" Target="../media/image2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hyperlink" Target="https://www.chavagne.fr/actualites/unite-de-methanisation/" TargetMode="External"/><Relationship Id="rId5" Type="http://schemas.openxmlformats.org/officeDocument/2006/relationships/image" Target="../media/image28.jpeg"/><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pic>
        <p:nvPicPr>
          <p:cNvPr id="3" name="Image 2">
            <a:extLst>
              <a:ext uri="{FF2B5EF4-FFF2-40B4-BE49-F238E27FC236}">
                <a16:creationId xmlns:a16="http://schemas.microsoft.com/office/drawing/2014/main" id="{94987730-FC10-4E68-A8A5-AB25F4C95C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52534"/>
            <a:ext cx="9906000" cy="5572125"/>
          </a:xfrm>
          <a:prstGeom prst="rect">
            <a:avLst/>
          </a:prstGeom>
        </p:spPr>
      </p:pic>
      <p:sp>
        <p:nvSpPr>
          <p:cNvPr id="71" name="Google Shape;71;p12"/>
          <p:cNvSpPr txBox="1">
            <a:spLocks noGrp="1"/>
          </p:cNvSpPr>
          <p:nvPr>
            <p:ph type="ctrTitle"/>
          </p:nvPr>
        </p:nvSpPr>
        <p:spPr>
          <a:xfrm>
            <a:off x="96691" y="5075578"/>
            <a:ext cx="1491191" cy="592755"/>
          </a:xfrm>
          <a:prstGeom prst="rect">
            <a:avLst/>
          </a:prstGeom>
        </p:spPr>
        <p:txBody>
          <a:bodyPr spcFirstLastPara="1" vert="horz" wrap="square" lIns="99044" tIns="99044" rIns="99044" bIns="99044" rtlCol="0" anchor="b" anchorCtr="0">
            <a:noAutofit/>
          </a:bodyPr>
          <a:lstStyle/>
          <a:p>
            <a:r>
              <a:rPr lang="fr-FR" sz="3575" dirty="0"/>
              <a:t> </a:t>
            </a:r>
            <a:endParaRPr sz="3575" dirty="0"/>
          </a:p>
        </p:txBody>
      </p:sp>
      <p:grpSp>
        <p:nvGrpSpPr>
          <p:cNvPr id="4" name="Groupe 3">
            <a:extLst>
              <a:ext uri="{FF2B5EF4-FFF2-40B4-BE49-F238E27FC236}">
                <a16:creationId xmlns:a16="http://schemas.microsoft.com/office/drawing/2014/main" id="{1D5F7BEF-DC52-4402-99CC-E220F462E2EB}"/>
              </a:ext>
            </a:extLst>
          </p:cNvPr>
          <p:cNvGrpSpPr/>
          <p:nvPr/>
        </p:nvGrpSpPr>
        <p:grpSpPr>
          <a:xfrm>
            <a:off x="1149465" y="5171112"/>
            <a:ext cx="834633" cy="786926"/>
            <a:chOff x="1149465" y="4225183"/>
            <a:chExt cx="834633" cy="786926"/>
          </a:xfrm>
        </p:grpSpPr>
        <p:sp>
          <p:nvSpPr>
            <p:cNvPr id="8" name="Ellipse 7">
              <a:extLst>
                <a:ext uri="{FF2B5EF4-FFF2-40B4-BE49-F238E27FC236}">
                  <a16:creationId xmlns:a16="http://schemas.microsoft.com/office/drawing/2014/main" id="{A63FA0C1-D16E-48D9-A76D-B7339BD7F3D7}"/>
                </a:ext>
              </a:extLst>
            </p:cNvPr>
            <p:cNvSpPr/>
            <p:nvPr/>
          </p:nvSpPr>
          <p:spPr>
            <a:xfrm>
              <a:off x="1149465" y="4225183"/>
              <a:ext cx="834633" cy="786926"/>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950"/>
            </a:p>
          </p:txBody>
        </p:sp>
        <p:pic>
          <p:nvPicPr>
            <p:cNvPr id="5" name="Image 4">
              <a:extLst>
                <a:ext uri="{FF2B5EF4-FFF2-40B4-BE49-F238E27FC236}">
                  <a16:creationId xmlns:a16="http://schemas.microsoft.com/office/drawing/2014/main" id="{6695228F-1890-4169-961E-CAF1A1519240}"/>
                </a:ext>
              </a:extLst>
            </p:cNvPr>
            <p:cNvPicPr>
              <a:picLocks noChangeAspect="1"/>
            </p:cNvPicPr>
            <p:nvPr/>
          </p:nvPicPr>
          <p:blipFill>
            <a:blip r:embed="rId4" cstate="email">
              <a:clrChange>
                <a:clrFrom>
                  <a:srgbClr val="FFFFFF"/>
                </a:clrFrom>
                <a:clrTo>
                  <a:srgbClr val="FFFFFF">
                    <a:alpha val="0"/>
                  </a:srgbClr>
                </a:clrTo>
              </a:clrChange>
              <a:biLevel thresh="75000"/>
              <a:extLst>
                <a:ext uri="{28A0092B-C50C-407E-A947-70E740481C1C}">
                  <a14:useLocalDpi xmlns:a14="http://schemas.microsoft.com/office/drawing/2010/main"/>
                </a:ext>
              </a:extLst>
            </a:blip>
            <a:stretch>
              <a:fillRect/>
            </a:stretch>
          </p:blipFill>
          <p:spPr>
            <a:xfrm>
              <a:off x="1247040" y="4367692"/>
              <a:ext cx="639481" cy="399986"/>
            </a:xfrm>
            <a:prstGeom prst="rect">
              <a:avLst/>
            </a:prstGeom>
            <a:solidFill>
              <a:schemeClr val="accent3"/>
            </a:solidFill>
          </p:spPr>
        </p:pic>
      </p:grpSp>
      <p:sp>
        <p:nvSpPr>
          <p:cNvPr id="9" name="ZoneTexte 8">
            <a:extLst>
              <a:ext uri="{FF2B5EF4-FFF2-40B4-BE49-F238E27FC236}">
                <a16:creationId xmlns:a16="http://schemas.microsoft.com/office/drawing/2014/main" id="{3F17721A-F519-47D8-9935-7AB25CED1D97}"/>
              </a:ext>
            </a:extLst>
          </p:cNvPr>
          <p:cNvSpPr txBox="1"/>
          <p:nvPr/>
        </p:nvSpPr>
        <p:spPr>
          <a:xfrm>
            <a:off x="114315" y="5668333"/>
            <a:ext cx="9677370" cy="707886"/>
          </a:xfrm>
          <a:prstGeom prst="rect">
            <a:avLst/>
          </a:prstGeom>
          <a:noFill/>
        </p:spPr>
        <p:txBody>
          <a:bodyPr wrap="square" rtlCol="0">
            <a:spAutoFit/>
          </a:bodyPr>
          <a:lstStyle/>
          <a:p>
            <a:r>
              <a:rPr lang="fr-FR" sz="3600" b="1" dirty="0">
                <a:solidFill>
                  <a:srgbClr val="999999"/>
                </a:solidFill>
                <a:latin typeface="Antagometrica BT" panose="020B0506020202040206" pitchFamily="34" charset="0"/>
              </a:rPr>
              <a:t>Notre </a:t>
            </a:r>
            <a:r>
              <a:rPr lang="fr-FR" sz="3600" b="1" dirty="0">
                <a:solidFill>
                  <a:srgbClr val="8DC8DC"/>
                </a:solidFill>
                <a:latin typeface="Antagometrica BT" panose="020B0506020202040206" pitchFamily="34" charset="0"/>
              </a:rPr>
              <a:t>raison d’être  </a:t>
            </a:r>
            <a:r>
              <a:rPr lang="fr-FR" sz="4000" b="1" dirty="0">
                <a:solidFill>
                  <a:srgbClr val="8DC8DC"/>
                </a:solidFill>
                <a:latin typeface="Antagometrica BT" panose="020B0506020202040206" pitchFamily="34" charset="0"/>
              </a:rPr>
              <a:t>: 	 </a:t>
            </a:r>
          </a:p>
        </p:txBody>
      </p:sp>
      <p:sp>
        <p:nvSpPr>
          <p:cNvPr id="11" name="Rectangle 10">
            <a:extLst>
              <a:ext uri="{FF2B5EF4-FFF2-40B4-BE49-F238E27FC236}">
                <a16:creationId xmlns:a16="http://schemas.microsoft.com/office/drawing/2014/main" id="{63160E97-F2BA-4791-A9BA-65C0AC17F5EC}"/>
              </a:ext>
            </a:extLst>
          </p:cNvPr>
          <p:cNvSpPr/>
          <p:nvPr/>
        </p:nvSpPr>
        <p:spPr>
          <a:xfrm>
            <a:off x="3414669" y="5237446"/>
            <a:ext cx="6096000" cy="1569660"/>
          </a:xfrm>
          <a:prstGeom prst="rect">
            <a:avLst/>
          </a:prstGeom>
        </p:spPr>
        <p:txBody>
          <a:bodyPr>
            <a:spAutoFit/>
          </a:bodyPr>
          <a:lstStyle/>
          <a:p>
            <a:pPr algn="ctr"/>
            <a:r>
              <a:rPr lang="fr-FR" sz="2400" dirty="0">
                <a:solidFill>
                  <a:srgbClr val="60B1CE"/>
                </a:solidFill>
                <a:latin typeface="Antagometrica BT" panose="020B0506020202040206" pitchFamily="34" charset="0"/>
              </a:rPr>
              <a:t>« Partout au quotidien, pour nos clients, </a:t>
            </a:r>
            <a:br>
              <a:rPr lang="fr-FR" sz="2400" dirty="0">
                <a:solidFill>
                  <a:srgbClr val="60B1CE"/>
                </a:solidFill>
                <a:latin typeface="Antagometrica BT" panose="020B0506020202040206" pitchFamily="34" charset="0"/>
              </a:rPr>
            </a:br>
            <a:r>
              <a:rPr lang="fr-FR" sz="2400" dirty="0">
                <a:solidFill>
                  <a:srgbClr val="60B1CE"/>
                </a:solidFill>
                <a:latin typeface="Antagometrica BT" panose="020B0506020202040206" pitchFamily="34" charset="0"/>
              </a:rPr>
              <a:t>acheminer en toute sécurité </a:t>
            </a:r>
            <a:br>
              <a:rPr lang="fr-FR" sz="2400" dirty="0">
                <a:solidFill>
                  <a:srgbClr val="60B1CE"/>
                </a:solidFill>
                <a:latin typeface="Antagometrica BT" panose="020B0506020202040206" pitchFamily="34" charset="0"/>
              </a:rPr>
            </a:br>
            <a:r>
              <a:rPr lang="fr-FR" sz="2400" dirty="0">
                <a:solidFill>
                  <a:srgbClr val="60B1CE"/>
                </a:solidFill>
                <a:latin typeface="Antagometrica BT" panose="020B0506020202040206" pitchFamily="34" charset="0"/>
              </a:rPr>
              <a:t>un gaz toujours plus vert, </a:t>
            </a:r>
            <a:br>
              <a:rPr lang="fr-FR" sz="2400" dirty="0">
                <a:solidFill>
                  <a:srgbClr val="60B1CE"/>
                </a:solidFill>
                <a:latin typeface="Antagometrica BT" panose="020B0506020202040206" pitchFamily="34" charset="0"/>
              </a:rPr>
            </a:br>
            <a:r>
              <a:rPr lang="fr-FR" sz="2400" dirty="0">
                <a:solidFill>
                  <a:srgbClr val="60B1CE"/>
                </a:solidFill>
                <a:latin typeface="Antagometrica BT" panose="020B0506020202040206" pitchFamily="34" charset="0"/>
              </a:rPr>
              <a:t>produit au cœur de nos territoires. »</a:t>
            </a:r>
          </a:p>
        </p:txBody>
      </p:sp>
      <p:sp>
        <p:nvSpPr>
          <p:cNvPr id="2" name="Rectangle 1">
            <a:extLst>
              <a:ext uri="{FF2B5EF4-FFF2-40B4-BE49-F238E27FC236}">
                <a16:creationId xmlns:a16="http://schemas.microsoft.com/office/drawing/2014/main" id="{009B0BF5-ED4F-4D16-B64A-006F7E1AA289}"/>
              </a:ext>
            </a:extLst>
          </p:cNvPr>
          <p:cNvSpPr/>
          <p:nvPr/>
        </p:nvSpPr>
        <p:spPr>
          <a:xfrm>
            <a:off x="2152263" y="611535"/>
            <a:ext cx="7446910" cy="461665"/>
          </a:xfrm>
          <a:prstGeom prst="rect">
            <a:avLst/>
          </a:prstGeom>
        </p:spPr>
        <p:txBody>
          <a:bodyPr wrap="none">
            <a:spAutoFit/>
          </a:bodyPr>
          <a:lstStyle/>
          <a:p>
            <a:r>
              <a:rPr lang="fr-FR" sz="2400" dirty="0"/>
              <a:t>L’essor de l’injection Biométhane en Pays de Rennes</a:t>
            </a:r>
          </a:p>
        </p:txBody>
      </p:sp>
      <p:pic>
        <p:nvPicPr>
          <p:cNvPr id="7" name="Image 6">
            <a:extLst>
              <a:ext uri="{FF2B5EF4-FFF2-40B4-BE49-F238E27FC236}">
                <a16:creationId xmlns:a16="http://schemas.microsoft.com/office/drawing/2014/main" id="{C67E5FEC-A12D-4143-B81E-17EEA70FEE9F}"/>
              </a:ext>
            </a:extLst>
          </p:cNvPr>
          <p:cNvPicPr>
            <a:picLocks noChangeAspect="1"/>
          </p:cNvPicPr>
          <p:nvPr/>
        </p:nvPicPr>
        <p:blipFill>
          <a:blip r:embed="rId5"/>
          <a:stretch>
            <a:fillRect/>
          </a:stretch>
        </p:blipFill>
        <p:spPr>
          <a:xfrm>
            <a:off x="0" y="899962"/>
            <a:ext cx="2065340" cy="1254179"/>
          </a:xfrm>
          <a:prstGeom prst="rect">
            <a:avLst/>
          </a:prstGeom>
        </p:spPr>
      </p:pic>
    </p:spTree>
    <p:extLst>
      <p:ext uri="{BB962C8B-B14F-4D97-AF65-F5344CB8AC3E}">
        <p14:creationId xmlns:p14="http://schemas.microsoft.com/office/powerpoint/2010/main" val="353131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CD12B1C8-A9E4-41ED-81E8-1A6FCF0F7467}"/>
              </a:ext>
            </a:extLst>
          </p:cNvPr>
          <p:cNvSpPr>
            <a:spLocks noGrp="1"/>
          </p:cNvSpPr>
          <p:nvPr>
            <p:ph type="sldNum" sz="quarter" idx="11"/>
          </p:nvPr>
        </p:nvSpPr>
        <p:spPr>
          <a:xfrm>
            <a:off x="8648447" y="6158935"/>
            <a:ext cx="468212" cy="123825"/>
          </a:xfrm>
        </p:spPr>
        <p:txBody>
          <a:bodyPr/>
          <a:lstStyle/>
          <a:p>
            <a:fld id="{10C140CD-8AED-46FF-A9A2-77308F3F39AE}" type="slidenum">
              <a:rPr lang="fr-FR" sz="900" smtClean="0">
                <a:solidFill>
                  <a:srgbClr val="9796A3"/>
                </a:solidFill>
              </a:rPr>
              <a:pPr/>
              <a:t>2</a:t>
            </a:fld>
            <a:endParaRPr lang="fr-FR" sz="900">
              <a:solidFill>
                <a:srgbClr val="9796A3"/>
              </a:solidFill>
            </a:endParaRPr>
          </a:p>
        </p:txBody>
      </p:sp>
      <p:pic>
        <p:nvPicPr>
          <p:cNvPr id="9" name="Image 8" descr="Une image contenant texte, carte&#10;&#10;Description générée automatiquement">
            <a:extLst>
              <a:ext uri="{FF2B5EF4-FFF2-40B4-BE49-F238E27FC236}">
                <a16:creationId xmlns:a16="http://schemas.microsoft.com/office/drawing/2014/main" id="{1A3EC503-E8AF-465B-B02D-DC358A27DB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5497" y="1959722"/>
            <a:ext cx="3722397" cy="3630938"/>
          </a:xfrm>
          <a:prstGeom prst="rect">
            <a:avLst/>
          </a:prstGeom>
        </p:spPr>
      </p:pic>
      <p:pic>
        <p:nvPicPr>
          <p:cNvPr id="27" name="Image 26">
            <a:extLst>
              <a:ext uri="{FF2B5EF4-FFF2-40B4-BE49-F238E27FC236}">
                <a16:creationId xmlns:a16="http://schemas.microsoft.com/office/drawing/2014/main" id="{D0B9185E-DEF6-481D-BA63-E28464327E1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3719" y="5225482"/>
            <a:ext cx="2035037" cy="847780"/>
          </a:xfrm>
          <a:prstGeom prst="rect">
            <a:avLst/>
          </a:prstGeom>
        </p:spPr>
      </p:pic>
      <p:pic>
        <p:nvPicPr>
          <p:cNvPr id="28" name="Image 27">
            <a:extLst>
              <a:ext uri="{FF2B5EF4-FFF2-40B4-BE49-F238E27FC236}">
                <a16:creationId xmlns:a16="http://schemas.microsoft.com/office/drawing/2014/main" id="{8ADFF9F9-8F1F-4776-AEAB-17D06C0815B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95190" y="5375583"/>
            <a:ext cx="312222" cy="235472"/>
          </a:xfrm>
          <a:prstGeom prst="rect">
            <a:avLst/>
          </a:prstGeom>
        </p:spPr>
      </p:pic>
      <p:sp>
        <p:nvSpPr>
          <p:cNvPr id="29" name="Rectangle 28">
            <a:extLst>
              <a:ext uri="{FF2B5EF4-FFF2-40B4-BE49-F238E27FC236}">
                <a16:creationId xmlns:a16="http://schemas.microsoft.com/office/drawing/2014/main" id="{D0AB3D25-3EB7-4542-883E-91A021E5086D}"/>
              </a:ext>
            </a:extLst>
          </p:cNvPr>
          <p:cNvSpPr/>
          <p:nvPr/>
        </p:nvSpPr>
        <p:spPr>
          <a:xfrm>
            <a:off x="4386074" y="5778125"/>
            <a:ext cx="1403387" cy="215444"/>
          </a:xfrm>
          <a:prstGeom prst="rect">
            <a:avLst/>
          </a:prstGeom>
        </p:spPr>
        <p:txBody>
          <a:bodyPr wrap="square" anchor="t">
            <a:spAutoFit/>
          </a:bodyPr>
          <a:lstStyle/>
          <a:p>
            <a:pPr defTabSz="685817"/>
            <a:r>
              <a:rPr lang="fr-FR" sz="800" b="1" dirty="0">
                <a:solidFill>
                  <a:schemeClr val="bg1">
                    <a:lumMod val="65000"/>
                  </a:schemeClr>
                </a:solidFill>
                <a:latin typeface="Avenir LT Std 65 Medium"/>
                <a:cs typeface="Arial"/>
              </a:rPr>
              <a:t>Les sites en construction</a:t>
            </a:r>
          </a:p>
        </p:txBody>
      </p:sp>
      <p:sp>
        <p:nvSpPr>
          <p:cNvPr id="30" name="Ellipse 29">
            <a:extLst>
              <a:ext uri="{FF2B5EF4-FFF2-40B4-BE49-F238E27FC236}">
                <a16:creationId xmlns:a16="http://schemas.microsoft.com/office/drawing/2014/main" id="{DF301B5B-E847-41B4-9FE6-761DA79D167F}"/>
              </a:ext>
            </a:extLst>
          </p:cNvPr>
          <p:cNvSpPr/>
          <p:nvPr/>
        </p:nvSpPr>
        <p:spPr>
          <a:xfrm>
            <a:off x="4260889" y="5825180"/>
            <a:ext cx="93762" cy="93445"/>
          </a:xfrm>
          <a:prstGeom prst="ellipse">
            <a:avLst/>
          </a:prstGeom>
          <a:solidFill>
            <a:schemeClr val="accent2"/>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17"/>
            <a:endParaRPr lang="fr-FR" sz="1400">
              <a:solidFill>
                <a:srgbClr val="FFFFFF"/>
              </a:solidFill>
              <a:latin typeface="Avenir LT Std 55 Roman"/>
            </a:endParaRPr>
          </a:p>
        </p:txBody>
      </p:sp>
      <p:sp>
        <p:nvSpPr>
          <p:cNvPr id="31" name="Rectangle 30">
            <a:extLst>
              <a:ext uri="{FF2B5EF4-FFF2-40B4-BE49-F238E27FC236}">
                <a16:creationId xmlns:a16="http://schemas.microsoft.com/office/drawing/2014/main" id="{D4A51941-5EFB-46C4-AF66-95969398CF29}"/>
              </a:ext>
            </a:extLst>
          </p:cNvPr>
          <p:cNvSpPr/>
          <p:nvPr/>
        </p:nvSpPr>
        <p:spPr>
          <a:xfrm>
            <a:off x="4419896" y="5362937"/>
            <a:ext cx="1181785" cy="461665"/>
          </a:xfrm>
          <a:prstGeom prst="rect">
            <a:avLst/>
          </a:prstGeom>
        </p:spPr>
        <p:txBody>
          <a:bodyPr wrap="square" anchor="t">
            <a:spAutoFit/>
          </a:bodyPr>
          <a:lstStyle/>
          <a:p>
            <a:pPr defTabSz="685817"/>
            <a:r>
              <a:rPr lang="fr-FR" sz="800" b="1" dirty="0">
                <a:solidFill>
                  <a:schemeClr val="bg1">
                    <a:lumMod val="65000"/>
                  </a:schemeClr>
                </a:solidFill>
                <a:latin typeface="Avenir LT Std 65 Medium"/>
                <a:cs typeface="Arial"/>
              </a:rPr>
              <a:t>Les sites d’injection</a:t>
            </a:r>
          </a:p>
          <a:p>
            <a:pPr defTabSz="685817"/>
            <a:r>
              <a:rPr lang="fr-FR" sz="800" b="1" dirty="0">
                <a:solidFill>
                  <a:schemeClr val="bg1">
                    <a:lumMod val="65000"/>
                  </a:schemeClr>
                </a:solidFill>
                <a:latin typeface="Avenir LT Std 65 Medium"/>
                <a:cs typeface="Arial"/>
              </a:rPr>
              <a:t>raccordés au réseau GRDF</a:t>
            </a:r>
          </a:p>
        </p:txBody>
      </p:sp>
      <p:sp>
        <p:nvSpPr>
          <p:cNvPr id="32" name="Rectangle 31">
            <a:extLst>
              <a:ext uri="{FF2B5EF4-FFF2-40B4-BE49-F238E27FC236}">
                <a16:creationId xmlns:a16="http://schemas.microsoft.com/office/drawing/2014/main" id="{9198B574-2139-4C70-8BDD-2AFB0522D694}"/>
              </a:ext>
            </a:extLst>
          </p:cNvPr>
          <p:cNvSpPr/>
          <p:nvPr/>
        </p:nvSpPr>
        <p:spPr>
          <a:xfrm>
            <a:off x="649725" y="4839440"/>
            <a:ext cx="3016868" cy="415498"/>
          </a:xfrm>
          <a:prstGeom prst="rect">
            <a:avLst/>
          </a:prstGeom>
        </p:spPr>
        <p:txBody>
          <a:bodyPr wrap="square" anchor="t">
            <a:spAutoFit/>
          </a:bodyPr>
          <a:lstStyle/>
          <a:p>
            <a:pPr defTabSz="685817"/>
            <a:r>
              <a:rPr lang="fr-FR" sz="1000" b="1" dirty="0">
                <a:solidFill>
                  <a:schemeClr val="bg1">
                    <a:lumMod val="50000"/>
                  </a:schemeClr>
                </a:solidFill>
                <a:latin typeface="Avenir LT Std 65 Medium"/>
                <a:cs typeface="Arial"/>
              </a:rPr>
              <a:t>Les gisements méthanisables </a:t>
            </a:r>
          </a:p>
          <a:p>
            <a:pPr defTabSz="685817"/>
            <a:r>
              <a:rPr lang="fr-FR" sz="1000" b="1" dirty="0">
                <a:solidFill>
                  <a:schemeClr val="bg1">
                    <a:lumMod val="50000"/>
                  </a:schemeClr>
                </a:solidFill>
                <a:latin typeface="Avenir LT Std 65 Medium"/>
                <a:cs typeface="Arial"/>
              </a:rPr>
              <a:t>sur le territoire </a:t>
            </a:r>
          </a:p>
        </p:txBody>
      </p:sp>
      <p:sp>
        <p:nvSpPr>
          <p:cNvPr id="11" name="ZoneTexte 10">
            <a:extLst>
              <a:ext uri="{FF2B5EF4-FFF2-40B4-BE49-F238E27FC236}">
                <a16:creationId xmlns:a16="http://schemas.microsoft.com/office/drawing/2014/main" id="{87714984-FC4D-4799-8C0A-AC1DC3CA7004}"/>
              </a:ext>
            </a:extLst>
          </p:cNvPr>
          <p:cNvSpPr txBox="1"/>
          <p:nvPr/>
        </p:nvSpPr>
        <p:spPr>
          <a:xfrm>
            <a:off x="2546178" y="3092463"/>
            <a:ext cx="641904" cy="369332"/>
          </a:xfrm>
          <a:prstGeom prst="rect">
            <a:avLst/>
          </a:prstGeom>
          <a:noFill/>
        </p:spPr>
        <p:txBody>
          <a:bodyPr wrap="square" rtlCol="0">
            <a:spAutoFit/>
          </a:bodyPr>
          <a:lstStyle/>
          <a:p>
            <a:r>
              <a:rPr lang="fr-FR" sz="600" dirty="0">
                <a:latin typeface="Aharoni" panose="02010803020104030203" pitchFamily="2" charset="-79"/>
                <a:cs typeface="Aharoni" panose="02010803020104030203" pitchFamily="2" charset="-79"/>
              </a:rPr>
              <a:t>Montfort Communauté</a:t>
            </a:r>
          </a:p>
        </p:txBody>
      </p:sp>
      <p:sp>
        <p:nvSpPr>
          <p:cNvPr id="34" name="ZoneTexte 33">
            <a:extLst>
              <a:ext uri="{FF2B5EF4-FFF2-40B4-BE49-F238E27FC236}">
                <a16:creationId xmlns:a16="http://schemas.microsoft.com/office/drawing/2014/main" id="{C1CDF76E-91E0-47D4-9D65-09ED51EEF1D4}"/>
              </a:ext>
            </a:extLst>
          </p:cNvPr>
          <p:cNvSpPr txBox="1"/>
          <p:nvPr/>
        </p:nvSpPr>
        <p:spPr>
          <a:xfrm>
            <a:off x="4080480" y="2724567"/>
            <a:ext cx="1295547" cy="184666"/>
          </a:xfrm>
          <a:prstGeom prst="rect">
            <a:avLst/>
          </a:prstGeom>
          <a:noFill/>
        </p:spPr>
        <p:txBody>
          <a:bodyPr wrap="none" rtlCol="0">
            <a:spAutoFit/>
          </a:bodyPr>
          <a:lstStyle/>
          <a:p>
            <a:r>
              <a:rPr lang="fr-FR" sz="600" dirty="0">
                <a:latin typeface="Aharoni" panose="02010803020104030203" pitchFamily="2" charset="-79"/>
                <a:cs typeface="Aharoni" panose="02010803020104030203" pitchFamily="2" charset="-79"/>
              </a:rPr>
              <a:t>CC Liffré-Cormier Communauté</a:t>
            </a:r>
          </a:p>
        </p:txBody>
      </p:sp>
      <p:sp>
        <p:nvSpPr>
          <p:cNvPr id="35" name="ZoneTexte 34">
            <a:extLst>
              <a:ext uri="{FF2B5EF4-FFF2-40B4-BE49-F238E27FC236}">
                <a16:creationId xmlns:a16="http://schemas.microsoft.com/office/drawing/2014/main" id="{EFF49D3A-4EF0-4667-9257-0E8E72E3FFCD}"/>
              </a:ext>
            </a:extLst>
          </p:cNvPr>
          <p:cNvSpPr txBox="1"/>
          <p:nvPr/>
        </p:nvSpPr>
        <p:spPr>
          <a:xfrm>
            <a:off x="3629884" y="4557486"/>
            <a:ext cx="806110" cy="369332"/>
          </a:xfrm>
          <a:prstGeom prst="rect">
            <a:avLst/>
          </a:prstGeom>
          <a:noFill/>
        </p:spPr>
        <p:txBody>
          <a:bodyPr wrap="square" rtlCol="0">
            <a:spAutoFit/>
          </a:bodyPr>
          <a:lstStyle/>
          <a:p>
            <a:r>
              <a:rPr lang="fr-FR" sz="600" dirty="0">
                <a:latin typeface="Aharoni" panose="02010803020104030203" pitchFamily="2" charset="-79"/>
                <a:cs typeface="Aharoni" panose="02010803020104030203" pitchFamily="2" charset="-79"/>
              </a:rPr>
              <a:t>Bretagne Porte de Loire Communauté</a:t>
            </a:r>
          </a:p>
        </p:txBody>
      </p:sp>
      <p:pic>
        <p:nvPicPr>
          <p:cNvPr id="36" name="Image 35">
            <a:extLst>
              <a:ext uri="{FF2B5EF4-FFF2-40B4-BE49-F238E27FC236}">
                <a16:creationId xmlns:a16="http://schemas.microsoft.com/office/drawing/2014/main" id="{E15A2105-9309-485C-AFC3-B077183EFEF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482029" y="3177358"/>
            <a:ext cx="405880" cy="252173"/>
          </a:xfrm>
          <a:prstGeom prst="rect">
            <a:avLst/>
          </a:prstGeom>
        </p:spPr>
      </p:pic>
      <p:pic>
        <p:nvPicPr>
          <p:cNvPr id="37" name="Image 36">
            <a:extLst>
              <a:ext uri="{FF2B5EF4-FFF2-40B4-BE49-F238E27FC236}">
                <a16:creationId xmlns:a16="http://schemas.microsoft.com/office/drawing/2014/main" id="{3364DF07-AEA0-4F08-B051-F679A41083B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86697" y="3939519"/>
            <a:ext cx="405880" cy="252173"/>
          </a:xfrm>
          <a:prstGeom prst="rect">
            <a:avLst/>
          </a:prstGeom>
        </p:spPr>
      </p:pic>
      <p:pic>
        <p:nvPicPr>
          <p:cNvPr id="38" name="Image 37">
            <a:extLst>
              <a:ext uri="{FF2B5EF4-FFF2-40B4-BE49-F238E27FC236}">
                <a16:creationId xmlns:a16="http://schemas.microsoft.com/office/drawing/2014/main" id="{6DCD64C4-CC71-48B4-AA84-5CBB8BB9C4D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66594" y="3511347"/>
            <a:ext cx="405880" cy="252173"/>
          </a:xfrm>
          <a:prstGeom prst="rect">
            <a:avLst/>
          </a:prstGeom>
        </p:spPr>
      </p:pic>
      <p:pic>
        <p:nvPicPr>
          <p:cNvPr id="39" name="Image 38">
            <a:extLst>
              <a:ext uri="{FF2B5EF4-FFF2-40B4-BE49-F238E27FC236}">
                <a16:creationId xmlns:a16="http://schemas.microsoft.com/office/drawing/2014/main" id="{5AC49046-E93E-4553-A32B-747854D3A48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195190" y="2740317"/>
            <a:ext cx="405880" cy="252173"/>
          </a:xfrm>
          <a:prstGeom prst="rect">
            <a:avLst/>
          </a:prstGeom>
        </p:spPr>
      </p:pic>
      <p:sp>
        <p:nvSpPr>
          <p:cNvPr id="40" name="Espace réservé du texte 2">
            <a:extLst>
              <a:ext uri="{FF2B5EF4-FFF2-40B4-BE49-F238E27FC236}">
                <a16:creationId xmlns:a16="http://schemas.microsoft.com/office/drawing/2014/main" id="{84F66438-2997-4738-9289-2115301D3B17}"/>
              </a:ext>
            </a:extLst>
          </p:cNvPr>
          <p:cNvSpPr>
            <a:spLocks noGrp="1"/>
          </p:cNvSpPr>
          <p:nvPr>
            <p:ph type="body" sz="quarter" idx="13"/>
          </p:nvPr>
        </p:nvSpPr>
        <p:spPr>
          <a:xfrm>
            <a:off x="2027047" y="210639"/>
            <a:ext cx="8062884" cy="884825"/>
          </a:xfrm>
        </p:spPr>
        <p:txBody>
          <a:bodyPr/>
          <a:lstStyle/>
          <a:p>
            <a:r>
              <a:rPr lang="fr-FR" sz="2400" b="1" dirty="0">
                <a:latin typeface="Antagometrica BT" panose="020B0506020202040206" pitchFamily="34" charset="0"/>
              </a:rPr>
              <a:t>Le Pays de Rennes, un gisement de Gaz Vert important</a:t>
            </a:r>
          </a:p>
        </p:txBody>
      </p:sp>
      <p:sp>
        <p:nvSpPr>
          <p:cNvPr id="42" name="Rectangle 41">
            <a:extLst>
              <a:ext uri="{FF2B5EF4-FFF2-40B4-BE49-F238E27FC236}">
                <a16:creationId xmlns:a16="http://schemas.microsoft.com/office/drawing/2014/main" id="{FAD022A1-F481-48E4-9222-97E47DD26BF8}"/>
              </a:ext>
            </a:extLst>
          </p:cNvPr>
          <p:cNvSpPr/>
          <p:nvPr/>
        </p:nvSpPr>
        <p:spPr>
          <a:xfrm>
            <a:off x="654231" y="6002483"/>
            <a:ext cx="4179306" cy="276999"/>
          </a:xfrm>
          <a:prstGeom prst="rect">
            <a:avLst/>
          </a:prstGeom>
        </p:spPr>
        <p:txBody>
          <a:bodyPr wrap="square">
            <a:spAutoFit/>
          </a:bodyPr>
          <a:lstStyle/>
          <a:p>
            <a:r>
              <a:rPr lang="fr-FR" sz="1200" b="1" dirty="0">
                <a:solidFill>
                  <a:srgbClr val="00B050"/>
                </a:solidFill>
              </a:rPr>
              <a:t>La consommation annuelle de gaz en 2019 :  ~ 2,8 TWh</a:t>
            </a:r>
          </a:p>
        </p:txBody>
      </p:sp>
      <p:sp>
        <p:nvSpPr>
          <p:cNvPr id="44" name="Rectangle 43">
            <a:extLst>
              <a:ext uri="{FF2B5EF4-FFF2-40B4-BE49-F238E27FC236}">
                <a16:creationId xmlns:a16="http://schemas.microsoft.com/office/drawing/2014/main" id="{4F3C970F-8047-4663-B8FE-E11CBD0126AC}"/>
              </a:ext>
            </a:extLst>
          </p:cNvPr>
          <p:cNvSpPr/>
          <p:nvPr/>
        </p:nvSpPr>
        <p:spPr>
          <a:xfrm>
            <a:off x="349974" y="4101070"/>
            <a:ext cx="2006123" cy="646331"/>
          </a:xfrm>
          <a:prstGeom prst="rect">
            <a:avLst/>
          </a:prstGeom>
        </p:spPr>
        <p:txBody>
          <a:bodyPr wrap="square">
            <a:spAutoFit/>
          </a:bodyPr>
          <a:lstStyle/>
          <a:p>
            <a:r>
              <a:rPr lang="fr-FR" sz="1200" dirty="0">
                <a:solidFill>
                  <a:schemeClr val="bg1">
                    <a:lumMod val="65000"/>
                  </a:schemeClr>
                </a:solidFill>
                <a:latin typeface="Antagometrica BT" panose="020B0506020202040206" pitchFamily="34" charset="0"/>
              </a:rPr>
              <a:t>Pays de Rennes </a:t>
            </a:r>
            <a:endParaRPr lang="fr-FR" sz="900" dirty="0">
              <a:solidFill>
                <a:schemeClr val="bg1">
                  <a:lumMod val="65000"/>
                </a:schemeClr>
              </a:solidFill>
              <a:latin typeface="Antagometrica BT" panose="020B0506020202040206" pitchFamily="34" charset="0"/>
            </a:endParaRPr>
          </a:p>
          <a:p>
            <a:r>
              <a:rPr lang="fr-FR" sz="1200" dirty="0">
                <a:solidFill>
                  <a:schemeClr val="bg1">
                    <a:lumMod val="65000"/>
                  </a:schemeClr>
                </a:solidFill>
                <a:latin typeface="Antagometrica BT" panose="020B0506020202040206" pitchFamily="34" charset="0"/>
              </a:rPr>
              <a:t>Pays de Brocéliande </a:t>
            </a:r>
            <a:endParaRPr lang="fr-FR" sz="900" dirty="0">
              <a:solidFill>
                <a:schemeClr val="bg1">
                  <a:lumMod val="65000"/>
                </a:schemeClr>
              </a:solidFill>
              <a:latin typeface="Antagometrica BT" panose="020B0506020202040206" pitchFamily="34" charset="0"/>
            </a:endParaRPr>
          </a:p>
          <a:p>
            <a:r>
              <a:rPr lang="fr-FR" sz="1200" dirty="0">
                <a:solidFill>
                  <a:schemeClr val="bg1">
                    <a:lumMod val="65000"/>
                  </a:schemeClr>
                </a:solidFill>
                <a:latin typeface="Antagometrica BT" panose="020B0506020202040206" pitchFamily="34" charset="0"/>
              </a:rPr>
              <a:t>Pays de Vallons de Vilaine </a:t>
            </a:r>
          </a:p>
        </p:txBody>
      </p:sp>
      <p:sp>
        <p:nvSpPr>
          <p:cNvPr id="46" name="Forme libre : forme 45">
            <a:extLst>
              <a:ext uri="{FF2B5EF4-FFF2-40B4-BE49-F238E27FC236}">
                <a16:creationId xmlns:a16="http://schemas.microsoft.com/office/drawing/2014/main" id="{5F20A900-82EC-4103-8E81-E1A1F9FED8A0}"/>
              </a:ext>
            </a:extLst>
          </p:cNvPr>
          <p:cNvSpPr/>
          <p:nvPr/>
        </p:nvSpPr>
        <p:spPr>
          <a:xfrm>
            <a:off x="5601680" y="1526585"/>
            <a:ext cx="2923663" cy="657631"/>
          </a:xfrm>
          <a:custGeom>
            <a:avLst/>
            <a:gdLst>
              <a:gd name="connsiteX0" fmla="*/ 0 w 3637280"/>
              <a:gd name="connsiteY0" fmla="*/ 0 h 870204"/>
              <a:gd name="connsiteX1" fmla="*/ 3637280 w 3637280"/>
              <a:gd name="connsiteY1" fmla="*/ 0 h 870204"/>
              <a:gd name="connsiteX2" fmla="*/ 3637280 w 3637280"/>
              <a:gd name="connsiteY2" fmla="*/ 870204 h 870204"/>
              <a:gd name="connsiteX3" fmla="*/ 0 w 3637280"/>
              <a:gd name="connsiteY3" fmla="*/ 870204 h 870204"/>
              <a:gd name="connsiteX4" fmla="*/ 0 w 3637280"/>
              <a:gd name="connsiteY4" fmla="*/ 0 h 870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7280" h="870204">
                <a:moveTo>
                  <a:pt x="0" y="0"/>
                </a:moveTo>
                <a:lnTo>
                  <a:pt x="3637280" y="0"/>
                </a:lnTo>
                <a:lnTo>
                  <a:pt x="3637280" y="870204"/>
                </a:lnTo>
                <a:lnTo>
                  <a:pt x="0" y="870204"/>
                </a:lnTo>
                <a:lnTo>
                  <a:pt x="0" y="0"/>
                </a:lnTo>
                <a:close/>
              </a:path>
            </a:pathLst>
          </a:custGeom>
          <a:solidFill>
            <a:srgbClr val="00B1AE"/>
          </a:solidFill>
          <a:ln>
            <a:solidFill>
              <a:schemeClr val="lt1">
                <a:hueOff val="0"/>
                <a:satOff val="0"/>
                <a:lumOff val="0"/>
              </a:schemeClr>
            </a:solidFill>
          </a:ln>
        </p:spPr>
        <p:style>
          <a:lnRef idx="0">
            <a:schemeClr val="dk1">
              <a:hueOff val="0"/>
              <a:satOff val="0"/>
              <a:lumOff val="0"/>
              <a:alphaOff val="0"/>
            </a:schemeClr>
          </a:lnRef>
          <a:fillRef idx="1">
            <a:schemeClr val="accent5">
              <a:shade val="90000"/>
              <a:hueOff val="0"/>
              <a:satOff val="0"/>
              <a:lumOff val="0"/>
              <a:alphaOff val="0"/>
            </a:schemeClr>
          </a:fillRef>
          <a:effectRef idx="0">
            <a:schemeClr val="accent5">
              <a:shade val="90000"/>
              <a:hueOff val="0"/>
              <a:satOff val="0"/>
              <a:lumOff val="0"/>
              <a:alphaOff val="0"/>
            </a:schemeClr>
          </a:effectRef>
          <a:fontRef idx="minor">
            <a:schemeClr val="lt1">
              <a:hueOff val="0"/>
              <a:satOff val="0"/>
              <a:lumOff val="0"/>
              <a:alphaOff val="0"/>
            </a:schemeClr>
          </a:fontRef>
        </p:style>
        <p:txBody>
          <a:bodyPr spcFirstLastPara="0" vert="horz" wrap="square" lIns="71199" tIns="71199" rIns="71199" bIns="71199" numCol="1" spcCol="1270" anchor="ctr" anchorCtr="0">
            <a:noAutofit/>
          </a:bodyPr>
          <a:lstStyle/>
          <a:p>
            <a:pPr algn="ctr" defTabSz="830659" fontAlgn="auto">
              <a:lnSpc>
                <a:spcPct val="90000"/>
              </a:lnSpc>
              <a:defRPr/>
            </a:pPr>
            <a:r>
              <a:rPr lang="fr-FR" b="1" dirty="0">
                <a:solidFill>
                  <a:srgbClr val="FFFFFF">
                    <a:hueOff val="0"/>
                    <a:satOff val="0"/>
                    <a:lumOff val="0"/>
                    <a:alphaOff val="0"/>
                  </a:srgbClr>
                </a:solidFill>
                <a:latin typeface="+mj-lt"/>
              </a:rPr>
              <a:t>580 GWh</a:t>
            </a:r>
          </a:p>
          <a:p>
            <a:pPr algn="ctr" defTabSz="830659" fontAlgn="auto">
              <a:lnSpc>
                <a:spcPct val="90000"/>
              </a:lnSpc>
              <a:spcAft>
                <a:spcPct val="35000"/>
              </a:spcAft>
              <a:defRPr/>
            </a:pPr>
            <a:r>
              <a:rPr lang="fr-FR" sz="900" b="1" dirty="0">
                <a:solidFill>
                  <a:srgbClr val="FFFFFF">
                    <a:hueOff val="0"/>
                    <a:satOff val="0"/>
                    <a:lumOff val="0"/>
                    <a:alphaOff val="0"/>
                  </a:srgbClr>
                </a:solidFill>
                <a:latin typeface="+mj-lt"/>
              </a:rPr>
              <a:t>De potentiel de production locale de biométhane</a:t>
            </a:r>
          </a:p>
          <a:p>
            <a:pPr algn="ctr" defTabSz="830659" fontAlgn="auto">
              <a:lnSpc>
                <a:spcPct val="90000"/>
              </a:lnSpc>
              <a:spcAft>
                <a:spcPct val="35000"/>
              </a:spcAft>
              <a:defRPr/>
            </a:pPr>
            <a:r>
              <a:rPr lang="fr-FR" sz="900" b="1" dirty="0">
                <a:solidFill>
                  <a:srgbClr val="FFFFFF">
                    <a:hueOff val="0"/>
                    <a:satOff val="0"/>
                    <a:lumOff val="0"/>
                    <a:alphaOff val="0"/>
                  </a:srgbClr>
                </a:solidFill>
              </a:rPr>
              <a:t>(injectable dans le réseau GRDF)</a:t>
            </a:r>
            <a:r>
              <a:rPr lang="fr-FR" sz="900" b="1" dirty="0">
                <a:solidFill>
                  <a:srgbClr val="FFFFFF">
                    <a:hueOff val="0"/>
                    <a:satOff val="0"/>
                    <a:lumOff val="0"/>
                    <a:alphaOff val="0"/>
                  </a:srgbClr>
                </a:solidFill>
                <a:latin typeface="+mj-lt"/>
              </a:rPr>
              <a:t> </a:t>
            </a:r>
            <a:endParaRPr lang="fr-FR" sz="700" dirty="0">
              <a:solidFill>
                <a:srgbClr val="FFFFFF">
                  <a:hueOff val="0"/>
                  <a:satOff val="0"/>
                  <a:lumOff val="0"/>
                  <a:alphaOff val="0"/>
                </a:srgbClr>
              </a:solidFill>
              <a:latin typeface="+mj-lt"/>
            </a:endParaRPr>
          </a:p>
        </p:txBody>
      </p:sp>
      <p:sp>
        <p:nvSpPr>
          <p:cNvPr id="48" name="Flèche : chevron 47">
            <a:extLst>
              <a:ext uri="{FF2B5EF4-FFF2-40B4-BE49-F238E27FC236}">
                <a16:creationId xmlns:a16="http://schemas.microsoft.com/office/drawing/2014/main" id="{180980B0-3CC9-4E4F-8428-41F7F750A37B}"/>
              </a:ext>
            </a:extLst>
          </p:cNvPr>
          <p:cNvSpPr/>
          <p:nvPr/>
        </p:nvSpPr>
        <p:spPr>
          <a:xfrm>
            <a:off x="5544993" y="1104620"/>
            <a:ext cx="3037037" cy="405564"/>
          </a:xfrm>
          <a:prstGeom prst="chevron">
            <a:avLst/>
          </a:prstGeom>
          <a:solidFill>
            <a:schemeClr val="bg1">
              <a:lumMod val="6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pPr algn="ctr"/>
            <a:r>
              <a:rPr lang="fr-FR" sz="2400" dirty="0">
                <a:latin typeface="Antagometrica BT" panose="020B0506020202040206" pitchFamily="34" charset="0"/>
              </a:rPr>
              <a:t>2030</a:t>
            </a:r>
            <a:endParaRPr lang="fr-FR" sz="2000" dirty="0">
              <a:latin typeface="Antagometrica BT" panose="020B0506020202040206" pitchFamily="34" charset="0"/>
            </a:endParaRPr>
          </a:p>
        </p:txBody>
      </p:sp>
      <p:sp>
        <p:nvSpPr>
          <p:cNvPr id="49" name="Ellipse 48">
            <a:extLst>
              <a:ext uri="{FF2B5EF4-FFF2-40B4-BE49-F238E27FC236}">
                <a16:creationId xmlns:a16="http://schemas.microsoft.com/office/drawing/2014/main" id="{14A0CB9A-FD9D-451F-B454-B7CC17B0B5A8}"/>
              </a:ext>
            </a:extLst>
          </p:cNvPr>
          <p:cNvSpPr/>
          <p:nvPr/>
        </p:nvSpPr>
        <p:spPr>
          <a:xfrm>
            <a:off x="354438" y="2440154"/>
            <a:ext cx="885678" cy="852499"/>
          </a:xfrm>
          <a:prstGeom prst="ellipse">
            <a:avLst/>
          </a:prstGeom>
          <a:solidFill>
            <a:srgbClr val="005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dirty="0"/>
          </a:p>
        </p:txBody>
      </p:sp>
      <p:sp>
        <p:nvSpPr>
          <p:cNvPr id="50" name="Ellipse 49">
            <a:extLst>
              <a:ext uri="{FF2B5EF4-FFF2-40B4-BE49-F238E27FC236}">
                <a16:creationId xmlns:a16="http://schemas.microsoft.com/office/drawing/2014/main" id="{CA7DE571-2260-4872-9E9E-03AF7A683D19}"/>
              </a:ext>
            </a:extLst>
          </p:cNvPr>
          <p:cNvSpPr/>
          <p:nvPr/>
        </p:nvSpPr>
        <p:spPr>
          <a:xfrm>
            <a:off x="751393" y="3185695"/>
            <a:ext cx="885678" cy="852499"/>
          </a:xfrm>
          <a:prstGeom prst="ellipse">
            <a:avLst/>
          </a:prstGeom>
          <a:solidFill>
            <a:srgbClr val="0053A1">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000" dirty="0"/>
          </a:p>
        </p:txBody>
      </p:sp>
      <p:sp>
        <p:nvSpPr>
          <p:cNvPr id="51" name="Rectangle 50">
            <a:extLst>
              <a:ext uri="{FF2B5EF4-FFF2-40B4-BE49-F238E27FC236}">
                <a16:creationId xmlns:a16="http://schemas.microsoft.com/office/drawing/2014/main" id="{56BDB75B-E65B-4779-867D-D9074A286E27}"/>
              </a:ext>
            </a:extLst>
          </p:cNvPr>
          <p:cNvSpPr/>
          <p:nvPr/>
        </p:nvSpPr>
        <p:spPr>
          <a:xfrm>
            <a:off x="365438" y="2500340"/>
            <a:ext cx="805620" cy="723275"/>
          </a:xfrm>
          <a:prstGeom prst="rect">
            <a:avLst/>
          </a:prstGeom>
        </p:spPr>
        <p:txBody>
          <a:bodyPr wrap="square">
            <a:spAutoFit/>
          </a:bodyPr>
          <a:lstStyle/>
          <a:p>
            <a:pPr algn="ctr"/>
            <a:r>
              <a:rPr lang="fr-FR" dirty="0">
                <a:solidFill>
                  <a:schemeClr val="bg1"/>
                </a:solidFill>
                <a:latin typeface="Antagometrica BT" panose="020B0506020202040206" pitchFamily="34" charset="0"/>
              </a:rPr>
              <a:t>5</a:t>
            </a:r>
            <a:r>
              <a:rPr lang="fr-FR" sz="2000" dirty="0">
                <a:solidFill>
                  <a:schemeClr val="bg1"/>
                </a:solidFill>
                <a:latin typeface="Antagometrica BT" panose="020B0506020202040206" pitchFamily="34" charset="0"/>
              </a:rPr>
              <a:t> </a:t>
            </a:r>
          </a:p>
          <a:p>
            <a:pPr algn="ctr"/>
            <a:r>
              <a:rPr lang="fr-FR" sz="1000" dirty="0">
                <a:solidFill>
                  <a:schemeClr val="bg1"/>
                </a:solidFill>
                <a:latin typeface="Antagometrica BT" panose="020B0506020202040206" pitchFamily="34" charset="0"/>
              </a:rPr>
              <a:t>sites d’injection</a:t>
            </a:r>
          </a:p>
        </p:txBody>
      </p:sp>
      <p:sp>
        <p:nvSpPr>
          <p:cNvPr id="52" name="Rectangle 51">
            <a:extLst>
              <a:ext uri="{FF2B5EF4-FFF2-40B4-BE49-F238E27FC236}">
                <a16:creationId xmlns:a16="http://schemas.microsoft.com/office/drawing/2014/main" id="{E0932586-3491-4217-9721-F03D6751C189}"/>
              </a:ext>
            </a:extLst>
          </p:cNvPr>
          <p:cNvSpPr/>
          <p:nvPr/>
        </p:nvSpPr>
        <p:spPr>
          <a:xfrm>
            <a:off x="791421" y="3262005"/>
            <a:ext cx="805620" cy="723275"/>
          </a:xfrm>
          <a:prstGeom prst="rect">
            <a:avLst/>
          </a:prstGeom>
        </p:spPr>
        <p:txBody>
          <a:bodyPr wrap="square">
            <a:spAutoFit/>
          </a:bodyPr>
          <a:lstStyle/>
          <a:p>
            <a:pPr algn="ctr"/>
            <a:r>
              <a:rPr lang="fr-FR" sz="2000" dirty="0">
                <a:solidFill>
                  <a:schemeClr val="bg1"/>
                </a:solidFill>
                <a:latin typeface="Antagometrica BT" panose="020B0506020202040206" pitchFamily="34" charset="0"/>
              </a:rPr>
              <a:t>33</a:t>
            </a:r>
          </a:p>
          <a:p>
            <a:pPr algn="ctr"/>
            <a:r>
              <a:rPr lang="fr-FR" sz="1000" dirty="0">
                <a:solidFill>
                  <a:schemeClr val="bg1"/>
                </a:solidFill>
                <a:latin typeface="Antagometrica BT" panose="020B0506020202040206" pitchFamily="34" charset="0"/>
              </a:rPr>
              <a:t>projets</a:t>
            </a:r>
          </a:p>
          <a:p>
            <a:pPr algn="ctr"/>
            <a:r>
              <a:rPr lang="fr-FR" sz="1000" dirty="0">
                <a:solidFill>
                  <a:schemeClr val="bg1"/>
                </a:solidFill>
                <a:latin typeface="Antagometrica BT" panose="020B0506020202040206" pitchFamily="34" charset="0"/>
              </a:rPr>
              <a:t>d’injection</a:t>
            </a:r>
          </a:p>
        </p:txBody>
      </p:sp>
      <p:sp>
        <p:nvSpPr>
          <p:cNvPr id="53" name="Rectangle 52">
            <a:extLst>
              <a:ext uri="{FF2B5EF4-FFF2-40B4-BE49-F238E27FC236}">
                <a16:creationId xmlns:a16="http://schemas.microsoft.com/office/drawing/2014/main" id="{6CB801C7-55B2-49EC-BC79-76C4BBB4C0D0}"/>
              </a:ext>
            </a:extLst>
          </p:cNvPr>
          <p:cNvSpPr/>
          <p:nvPr/>
        </p:nvSpPr>
        <p:spPr>
          <a:xfrm>
            <a:off x="5577125" y="2193583"/>
            <a:ext cx="4344639" cy="646331"/>
          </a:xfrm>
          <a:prstGeom prst="rect">
            <a:avLst/>
          </a:prstGeom>
        </p:spPr>
        <p:txBody>
          <a:bodyPr wrap="square">
            <a:spAutoFit/>
          </a:bodyPr>
          <a:lstStyle/>
          <a:p>
            <a:r>
              <a:rPr lang="fr-FR" sz="1200" b="1" dirty="0">
                <a:solidFill>
                  <a:srgbClr val="00B050"/>
                </a:solidFill>
              </a:rPr>
              <a:t>Les projets lancés et les projections prévoient une production 580 GWh à 2030, soit 20 % de la consommation actuelle.</a:t>
            </a:r>
            <a:endParaRPr lang="fr-FR" sz="1200" dirty="0">
              <a:solidFill>
                <a:srgbClr val="00B050"/>
              </a:solidFill>
            </a:endParaRPr>
          </a:p>
        </p:txBody>
      </p:sp>
      <p:pic>
        <p:nvPicPr>
          <p:cNvPr id="43" name="Image 42">
            <a:extLst>
              <a:ext uri="{FF2B5EF4-FFF2-40B4-BE49-F238E27FC236}">
                <a16:creationId xmlns:a16="http://schemas.microsoft.com/office/drawing/2014/main" id="{51618386-2071-4438-AD0A-3A6527456B1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31971" y="3212916"/>
            <a:ext cx="312222" cy="235472"/>
          </a:xfrm>
          <a:prstGeom prst="rect">
            <a:avLst/>
          </a:prstGeom>
        </p:spPr>
      </p:pic>
      <p:pic>
        <p:nvPicPr>
          <p:cNvPr id="4" name="Image 3">
            <a:extLst>
              <a:ext uri="{FF2B5EF4-FFF2-40B4-BE49-F238E27FC236}">
                <a16:creationId xmlns:a16="http://schemas.microsoft.com/office/drawing/2014/main" id="{0B00610D-EC6C-44F4-AC10-6231A7CD8C3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407451" y="2816900"/>
            <a:ext cx="4300150" cy="3299561"/>
          </a:xfrm>
          <a:prstGeom prst="rect">
            <a:avLst/>
          </a:prstGeom>
        </p:spPr>
      </p:pic>
      <p:sp>
        <p:nvSpPr>
          <p:cNvPr id="5" name="ZoneTexte 4">
            <a:extLst>
              <a:ext uri="{FF2B5EF4-FFF2-40B4-BE49-F238E27FC236}">
                <a16:creationId xmlns:a16="http://schemas.microsoft.com/office/drawing/2014/main" id="{7189E048-16F2-4FD3-9248-49E2E5A0D5CB}"/>
              </a:ext>
            </a:extLst>
          </p:cNvPr>
          <p:cNvSpPr txBox="1"/>
          <p:nvPr/>
        </p:nvSpPr>
        <p:spPr>
          <a:xfrm>
            <a:off x="649725" y="6232505"/>
            <a:ext cx="9177447" cy="307777"/>
          </a:xfrm>
          <a:prstGeom prst="rect">
            <a:avLst/>
          </a:prstGeom>
        </p:spPr>
        <p:txBody>
          <a:bodyPr wrap="square">
            <a:spAutoFit/>
          </a:bodyPr>
          <a:lstStyle>
            <a:defPPr>
              <a:defRPr lang="en-US"/>
            </a:defPPr>
            <a:lvl1pPr>
              <a:defRPr sz="1200">
                <a:solidFill>
                  <a:schemeClr val="bg1">
                    <a:lumMod val="65000"/>
                  </a:schemeClr>
                </a:solidFill>
                <a:latin typeface="Antagometrica BT" panose="020B0506020202040206" pitchFamily="34" charset="0"/>
              </a:defRPr>
            </a:lvl1pPr>
          </a:lstStyle>
          <a:p>
            <a:r>
              <a:rPr lang="fr-FR" sz="1400" dirty="0"/>
              <a:t>En Bretagne, une gamme de projets majoritairement entre 50 et 100 Nm3/h (&lt; 9 GWh) en Déclaration, à la ferme.</a:t>
            </a:r>
          </a:p>
        </p:txBody>
      </p:sp>
      <p:sp>
        <p:nvSpPr>
          <p:cNvPr id="6" name="ZoneTexte 5">
            <a:extLst>
              <a:ext uri="{FF2B5EF4-FFF2-40B4-BE49-F238E27FC236}">
                <a16:creationId xmlns:a16="http://schemas.microsoft.com/office/drawing/2014/main" id="{F4954500-9526-48F3-9087-82A43ED2DF6A}"/>
              </a:ext>
            </a:extLst>
          </p:cNvPr>
          <p:cNvSpPr txBox="1"/>
          <p:nvPr/>
        </p:nvSpPr>
        <p:spPr>
          <a:xfrm>
            <a:off x="8992281" y="5344014"/>
            <a:ext cx="1229710" cy="369332"/>
          </a:xfrm>
          <a:prstGeom prst="rect">
            <a:avLst/>
          </a:prstGeom>
          <a:noFill/>
        </p:spPr>
        <p:txBody>
          <a:bodyPr wrap="square" rtlCol="0">
            <a:spAutoFit/>
          </a:bodyPr>
          <a:lstStyle/>
          <a:p>
            <a:r>
              <a:rPr lang="fr-FR" dirty="0"/>
              <a:t>Nm3/h</a:t>
            </a:r>
          </a:p>
        </p:txBody>
      </p:sp>
    </p:spTree>
    <p:extLst>
      <p:ext uri="{BB962C8B-B14F-4D97-AF65-F5344CB8AC3E}">
        <p14:creationId xmlns:p14="http://schemas.microsoft.com/office/powerpoint/2010/main" val="1029954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1"/>
          </p:nvPr>
        </p:nvSpPr>
        <p:spPr/>
        <p:txBody>
          <a:bodyPr/>
          <a:lstStyle/>
          <a:p>
            <a:pPr defTabSz="742927"/>
            <a:fld id="{646E7B68-C406-4B5C-B79D-A1CDE10CB85D}" type="slidenum">
              <a:rPr lang="fr-FR" kern="1200">
                <a:solidFill>
                  <a:srgbClr val="9796A3"/>
                </a:solidFill>
                <a:latin typeface="Avenir LT Std 55 Roman"/>
                <a:ea typeface="+mn-ea"/>
                <a:cs typeface="+mn-cs"/>
              </a:rPr>
              <a:pPr defTabSz="742927"/>
              <a:t>3</a:t>
            </a:fld>
            <a:endParaRPr lang="fr-FR" kern="1200">
              <a:solidFill>
                <a:srgbClr val="9796A3"/>
              </a:solidFill>
              <a:latin typeface="Avenir LT Std 55 Roman"/>
              <a:ea typeface="+mn-ea"/>
              <a:cs typeface="+mn-cs"/>
            </a:endParaRPr>
          </a:p>
        </p:txBody>
      </p:sp>
      <p:sp>
        <p:nvSpPr>
          <p:cNvPr id="6" name="Espace réservé du texte 5"/>
          <p:cNvSpPr>
            <a:spLocks noGrp="1"/>
          </p:cNvSpPr>
          <p:nvPr>
            <p:ph type="body" sz="quarter" idx="13"/>
          </p:nvPr>
        </p:nvSpPr>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fr-FR" sz="1462" b="1">
                <a:solidFill>
                  <a:schemeClr val="bg1"/>
                </a:solidFill>
              </a:rPr>
              <a:t>AUJOURD’HUI</a:t>
            </a:r>
          </a:p>
        </p:txBody>
      </p:sp>
      <p:sp>
        <p:nvSpPr>
          <p:cNvPr id="7" name="Espace réservé du texte 5"/>
          <p:cNvSpPr txBox="1">
            <a:spLocks/>
          </p:cNvSpPr>
          <p:nvPr/>
        </p:nvSpPr>
        <p:spPr bwMode="gray">
          <a:xfrm>
            <a:off x="4222909" y="1703686"/>
            <a:ext cx="4387988" cy="5265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normAutofit/>
          </a:bodyPr>
          <a:lstStyle>
            <a:lvl1pPr marL="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600" kern="1200">
                <a:solidFill>
                  <a:schemeClr val="lt1"/>
                </a:solidFill>
                <a:latin typeface="+mn-lt"/>
                <a:ea typeface="+mn-ea"/>
                <a:cs typeface="+mn-cs"/>
              </a:defRPr>
            </a:lvl1pPr>
            <a:lvl2pPr marL="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lt1"/>
                </a:solidFill>
                <a:latin typeface="+mn-lt"/>
                <a:ea typeface="+mn-ea"/>
                <a:cs typeface="+mn-cs"/>
              </a:defRPr>
            </a:lvl2pPr>
            <a:lvl3pPr marL="396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400" kern="1200">
                <a:solidFill>
                  <a:schemeClr val="lt1"/>
                </a:solidFill>
                <a:latin typeface="+mn-lt"/>
                <a:ea typeface="+mn-ea"/>
                <a:cs typeface="+mn-cs"/>
              </a:defRPr>
            </a:lvl3pPr>
            <a:lvl4pPr marL="39600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lt1"/>
                </a:solidFill>
                <a:latin typeface="+mn-lt"/>
                <a:ea typeface="+mn-ea"/>
                <a:cs typeface="+mn-cs"/>
              </a:defRPr>
            </a:lvl4pPr>
            <a:lvl5pPr marL="1080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200" kern="1200">
                <a:solidFill>
                  <a:schemeClr val="lt1"/>
                </a:solidFill>
                <a:latin typeface="+mn-lt"/>
                <a:ea typeface="+mn-ea"/>
                <a:cs typeface="+mn-cs"/>
              </a:defRPr>
            </a:lvl5pPr>
            <a:lvl6pPr marL="1080000" indent="0" algn="l" defTabSz="914400" rtl="0" eaLnBrk="1" latinLnBrk="0" hangingPunct="1">
              <a:spcBef>
                <a:spcPts val="0"/>
              </a:spcBef>
              <a:spcAft>
                <a:spcPts val="0"/>
              </a:spcAft>
              <a:buClr>
                <a:schemeClr val="accent1"/>
              </a:buClr>
              <a:buFont typeface="Arial" panose="020B0604020202020204" pitchFamily="34" charset="0"/>
              <a:buNone/>
              <a:defRPr sz="105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defTabSz="742927">
              <a:spcBef>
                <a:spcPts val="1219"/>
              </a:spcBef>
              <a:spcAft>
                <a:spcPts val="650"/>
              </a:spcAft>
              <a:buClr>
                <a:srgbClr val="0053A1"/>
              </a:buClr>
            </a:pPr>
            <a:r>
              <a:rPr lang="fr-FR" sz="1462" b="1">
                <a:solidFill>
                  <a:srgbClr val="FFFFFF"/>
                </a:solidFill>
                <a:latin typeface="Avenir LT Std 55 Roman"/>
              </a:rPr>
              <a:t>DEMAIN</a:t>
            </a:r>
          </a:p>
        </p:txBody>
      </p:sp>
      <p:pic>
        <p:nvPicPr>
          <p:cNvPr id="3" name="Image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67091" y="2623963"/>
            <a:ext cx="2711244" cy="2729479"/>
          </a:xfrm>
          <a:prstGeom prst="rect">
            <a:avLst/>
          </a:prstGeom>
        </p:spPr>
      </p:pic>
      <p:pic>
        <p:nvPicPr>
          <p:cNvPr id="9" name="Imag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06927" y="2623962"/>
            <a:ext cx="4270713" cy="2709301"/>
          </a:xfrm>
          <a:prstGeom prst="rect">
            <a:avLst/>
          </a:prstGeom>
        </p:spPr>
      </p:pic>
      <p:sp>
        <p:nvSpPr>
          <p:cNvPr id="10" name="Triangle isocèle 9"/>
          <p:cNvSpPr/>
          <p:nvPr/>
        </p:nvSpPr>
        <p:spPr>
          <a:xfrm rot="5400000">
            <a:off x="2662630" y="3886906"/>
            <a:ext cx="3120559" cy="203592"/>
          </a:xfrm>
          <a:prstGeom prst="triangle">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42927"/>
            <a:endParaRPr lang="fr-FR" sz="1462">
              <a:solidFill>
                <a:srgbClr val="FFFFFF"/>
              </a:solidFill>
              <a:latin typeface="Avenir LT Std 55 Roman"/>
            </a:endParaRPr>
          </a:p>
        </p:txBody>
      </p:sp>
      <p:sp>
        <p:nvSpPr>
          <p:cNvPr id="11" name="Rectangle 10"/>
          <p:cNvSpPr/>
          <p:nvPr/>
        </p:nvSpPr>
        <p:spPr>
          <a:xfrm>
            <a:off x="483476" y="5415574"/>
            <a:ext cx="3494859" cy="572208"/>
          </a:xfrm>
          <a:prstGeom prst="rect">
            <a:avLst/>
          </a:prstGeom>
        </p:spPr>
        <p:txBody>
          <a:bodyPr wrap="square">
            <a:spAutoFit/>
          </a:bodyPr>
          <a:lstStyle/>
          <a:p>
            <a:pPr algn="ctr" defTabSz="742927">
              <a:lnSpc>
                <a:spcPct val="110000"/>
              </a:lnSpc>
              <a:spcBef>
                <a:spcPts val="1219"/>
              </a:spcBef>
              <a:spcAft>
                <a:spcPts val="650"/>
              </a:spcAft>
              <a:buClr>
                <a:srgbClr val="0053A1"/>
              </a:buClr>
              <a:buSzPct val="100000"/>
            </a:pPr>
            <a:r>
              <a:rPr lang="fr-FR" sz="1462" b="1" dirty="0">
                <a:solidFill>
                  <a:srgbClr val="71B857"/>
                </a:solidFill>
                <a:latin typeface="Avenir LT Std 65 Medium"/>
                <a:cs typeface="+mn-cs"/>
              </a:rPr>
              <a:t>Un seul sens de circulation du gaz en cascade, importé de l’étranger</a:t>
            </a:r>
          </a:p>
        </p:txBody>
      </p:sp>
      <p:sp>
        <p:nvSpPr>
          <p:cNvPr id="12" name="Rectangle 11"/>
          <p:cNvSpPr/>
          <p:nvPr/>
        </p:nvSpPr>
        <p:spPr>
          <a:xfrm>
            <a:off x="4222909" y="5436289"/>
            <a:ext cx="5010231" cy="572208"/>
          </a:xfrm>
          <a:prstGeom prst="rect">
            <a:avLst/>
          </a:prstGeom>
        </p:spPr>
        <p:txBody>
          <a:bodyPr wrap="square">
            <a:spAutoFit/>
          </a:bodyPr>
          <a:lstStyle/>
          <a:p>
            <a:pPr algn="ctr" defTabSz="742927">
              <a:lnSpc>
                <a:spcPct val="110000"/>
              </a:lnSpc>
              <a:spcBef>
                <a:spcPts val="1219"/>
              </a:spcBef>
              <a:spcAft>
                <a:spcPts val="650"/>
              </a:spcAft>
              <a:buClr>
                <a:srgbClr val="0053A1"/>
              </a:buClr>
              <a:buSzPct val="100000"/>
            </a:pPr>
            <a:r>
              <a:rPr lang="fr-FR" sz="1462" b="1">
                <a:solidFill>
                  <a:srgbClr val="71B857"/>
                </a:solidFill>
                <a:latin typeface="Avenir LT Std 65 Medium"/>
                <a:cs typeface="+mn-cs"/>
              </a:rPr>
              <a:t>Des réseaux décentralisés de collecte et de distribution de gaz, produit localement</a:t>
            </a:r>
          </a:p>
        </p:txBody>
      </p:sp>
      <p:sp>
        <p:nvSpPr>
          <p:cNvPr id="13" name="Espace réservé du texte 5">
            <a:extLst>
              <a:ext uri="{FF2B5EF4-FFF2-40B4-BE49-F238E27FC236}">
                <a16:creationId xmlns:a16="http://schemas.microsoft.com/office/drawing/2014/main" id="{7811AE83-8380-4542-8F2C-EE7BE9BE4887}"/>
              </a:ext>
            </a:extLst>
          </p:cNvPr>
          <p:cNvSpPr txBox="1">
            <a:spLocks/>
          </p:cNvSpPr>
          <p:nvPr/>
        </p:nvSpPr>
        <p:spPr bwMode="gray">
          <a:xfrm>
            <a:off x="332147" y="1698534"/>
            <a:ext cx="3753848" cy="52655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nchorCtr="0">
            <a:normAutofit/>
          </a:bodyPr>
          <a:lstStyle>
            <a:lvl1pPr marL="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600" kern="1200">
                <a:solidFill>
                  <a:schemeClr val="lt1"/>
                </a:solidFill>
                <a:latin typeface="+mn-lt"/>
                <a:ea typeface="+mn-ea"/>
                <a:cs typeface="+mn-cs"/>
              </a:defRPr>
            </a:lvl1pPr>
            <a:lvl2pPr marL="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lt1"/>
                </a:solidFill>
                <a:latin typeface="+mn-lt"/>
                <a:ea typeface="+mn-ea"/>
                <a:cs typeface="+mn-cs"/>
              </a:defRPr>
            </a:lvl2pPr>
            <a:lvl3pPr marL="396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400" kern="1200">
                <a:solidFill>
                  <a:schemeClr val="lt1"/>
                </a:solidFill>
                <a:latin typeface="+mn-lt"/>
                <a:ea typeface="+mn-ea"/>
                <a:cs typeface="+mn-cs"/>
              </a:defRPr>
            </a:lvl3pPr>
            <a:lvl4pPr marL="39600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lt1"/>
                </a:solidFill>
                <a:latin typeface="+mn-lt"/>
                <a:ea typeface="+mn-ea"/>
                <a:cs typeface="+mn-cs"/>
              </a:defRPr>
            </a:lvl4pPr>
            <a:lvl5pPr marL="1080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200" kern="1200">
                <a:solidFill>
                  <a:schemeClr val="lt1"/>
                </a:solidFill>
                <a:latin typeface="+mn-lt"/>
                <a:ea typeface="+mn-ea"/>
                <a:cs typeface="+mn-cs"/>
              </a:defRPr>
            </a:lvl5pPr>
            <a:lvl6pPr marL="1080000" indent="0" algn="l" defTabSz="914400" rtl="0" eaLnBrk="1" latinLnBrk="0" hangingPunct="1">
              <a:spcBef>
                <a:spcPts val="0"/>
              </a:spcBef>
              <a:spcAft>
                <a:spcPts val="0"/>
              </a:spcAft>
              <a:buClr>
                <a:schemeClr val="accent1"/>
              </a:buClr>
              <a:buFont typeface="Arial" panose="020B0604020202020204" pitchFamily="34" charset="0"/>
              <a:buNone/>
              <a:defRPr sz="105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defTabSz="742927">
              <a:spcBef>
                <a:spcPts val="1219"/>
              </a:spcBef>
              <a:spcAft>
                <a:spcPts val="650"/>
              </a:spcAft>
              <a:buClr>
                <a:srgbClr val="0053A1"/>
              </a:buClr>
            </a:pPr>
            <a:r>
              <a:rPr lang="fr-FR" sz="1462" b="1">
                <a:solidFill>
                  <a:srgbClr val="FFFFFF"/>
                </a:solidFill>
                <a:latin typeface="Avenir LT Std 55 Roman"/>
              </a:rPr>
              <a:t>AUJOURD’HUI</a:t>
            </a:r>
          </a:p>
        </p:txBody>
      </p:sp>
      <p:pic>
        <p:nvPicPr>
          <p:cNvPr id="14" name="Image 13">
            <a:extLst>
              <a:ext uri="{FF2B5EF4-FFF2-40B4-BE49-F238E27FC236}">
                <a16:creationId xmlns:a16="http://schemas.microsoft.com/office/drawing/2014/main" id="{5C635117-8EA9-4CAB-80E2-57A159EFA8C0}"/>
              </a:ext>
            </a:extLst>
          </p:cNvPr>
          <p:cNvPicPr>
            <a:picLocks noChangeAspect="1"/>
          </p:cNvPicPr>
          <p:nvPr/>
        </p:nvPicPr>
        <p:blipFill>
          <a:blip r:embed="rId5"/>
          <a:stretch>
            <a:fillRect/>
          </a:stretch>
        </p:blipFill>
        <p:spPr>
          <a:xfrm>
            <a:off x="1849393" y="27253"/>
            <a:ext cx="2065340" cy="1254179"/>
          </a:xfrm>
          <a:prstGeom prst="rect">
            <a:avLst/>
          </a:prstGeom>
        </p:spPr>
      </p:pic>
      <p:sp>
        <p:nvSpPr>
          <p:cNvPr id="2" name="Titre 1"/>
          <p:cNvSpPr>
            <a:spLocks noGrp="1"/>
          </p:cNvSpPr>
          <p:nvPr>
            <p:ph type="title" idx="4294967295"/>
          </p:nvPr>
        </p:nvSpPr>
        <p:spPr>
          <a:xfrm>
            <a:off x="1267091" y="1239019"/>
            <a:ext cx="8059076" cy="935567"/>
          </a:xfrm>
        </p:spPr>
        <p:txBody>
          <a:bodyPr>
            <a:noAutofit/>
          </a:bodyPr>
          <a:lstStyle/>
          <a:p>
            <a:pPr>
              <a:lnSpc>
                <a:spcPts val="1950"/>
              </a:lnSpc>
              <a:buClr>
                <a:schemeClr val="accent1"/>
              </a:buClr>
              <a:buSzPct val="100000"/>
            </a:pPr>
            <a:r>
              <a:rPr lang="fr-FR" sz="2600" dirty="0"/>
              <a:t>Un réseau de gaz qui s’adapte aux enjeux de demain</a:t>
            </a:r>
            <a:br>
              <a:rPr lang="fr-FR" sz="2600" dirty="0"/>
            </a:br>
            <a:endParaRPr lang="fr-FR" dirty="0">
              <a:solidFill>
                <a:srgbClr val="009AC0"/>
              </a:solidFill>
            </a:endParaRPr>
          </a:p>
        </p:txBody>
      </p:sp>
    </p:spTree>
    <p:extLst>
      <p:ext uri="{BB962C8B-B14F-4D97-AF65-F5344CB8AC3E}">
        <p14:creationId xmlns:p14="http://schemas.microsoft.com/office/powerpoint/2010/main" val="451543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87F34373-E01A-4BB8-AEB7-4055D15186B1}"/>
              </a:ext>
            </a:extLst>
          </p:cNvPr>
          <p:cNvSpPr/>
          <p:nvPr/>
        </p:nvSpPr>
        <p:spPr>
          <a:xfrm>
            <a:off x="231450" y="2508743"/>
            <a:ext cx="9674550" cy="1174824"/>
          </a:xfrm>
          <a:prstGeom prst="rect">
            <a:avLst/>
          </a:prstGeom>
          <a:solidFill>
            <a:schemeClr val="bg1">
              <a:lumMod val="75000"/>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192">
              <a:latin typeface="+mj-lt"/>
            </a:endParaRPr>
          </a:p>
        </p:txBody>
      </p:sp>
      <p:sp>
        <p:nvSpPr>
          <p:cNvPr id="2" name="Espace réservé du numéro de diapositive 1">
            <a:extLst>
              <a:ext uri="{FF2B5EF4-FFF2-40B4-BE49-F238E27FC236}">
                <a16:creationId xmlns:a16="http://schemas.microsoft.com/office/drawing/2014/main" id="{94632649-4240-4DA4-8EB6-02B6B77281CF}"/>
              </a:ext>
            </a:extLst>
          </p:cNvPr>
          <p:cNvSpPr>
            <a:spLocks noGrp="1"/>
          </p:cNvSpPr>
          <p:nvPr>
            <p:ph type="sldNum" idx="12"/>
          </p:nvPr>
        </p:nvSpPr>
        <p:spPr/>
        <p:txBody>
          <a:bodyPr/>
          <a:lstStyle/>
          <a:p>
            <a:fld id="{00000000-1234-1234-1234-123412341234}" type="slidenum">
              <a:rPr lang="fr-FR" sz="1192">
                <a:latin typeface="+mj-lt"/>
              </a:rPr>
              <a:pPr/>
              <a:t>4</a:t>
            </a:fld>
            <a:endParaRPr lang="fr-FR" sz="1192">
              <a:latin typeface="+mj-lt"/>
            </a:endParaRPr>
          </a:p>
        </p:txBody>
      </p:sp>
      <p:sp>
        <p:nvSpPr>
          <p:cNvPr id="27" name="ZoneTexte 26">
            <a:extLst>
              <a:ext uri="{FF2B5EF4-FFF2-40B4-BE49-F238E27FC236}">
                <a16:creationId xmlns:a16="http://schemas.microsoft.com/office/drawing/2014/main" id="{41739566-DF6E-4A1C-9907-ACA2C0537DF1}"/>
              </a:ext>
            </a:extLst>
          </p:cNvPr>
          <p:cNvSpPr txBox="1"/>
          <p:nvPr/>
        </p:nvSpPr>
        <p:spPr>
          <a:xfrm>
            <a:off x="1758667" y="1497580"/>
            <a:ext cx="7921361" cy="842538"/>
          </a:xfrm>
          <a:prstGeom prst="rect">
            <a:avLst/>
          </a:prstGeom>
          <a:noFill/>
        </p:spPr>
        <p:txBody>
          <a:bodyPr wrap="square" rtlCol="0">
            <a:spAutoFit/>
          </a:bodyPr>
          <a:lstStyle/>
          <a:p>
            <a:pPr algn="just" defTabSz="495288"/>
            <a:r>
              <a:rPr lang="fr-FR" sz="1625" dirty="0">
                <a:solidFill>
                  <a:srgbClr val="000000">
                    <a:lumMod val="85000"/>
                    <a:lumOff val="15000"/>
                  </a:srgbClr>
                </a:solidFill>
                <a:latin typeface="+mj-lt"/>
              </a:rPr>
              <a:t>Le « </a:t>
            </a:r>
            <a:r>
              <a:rPr lang="fr-FR" sz="1625" b="1" dirty="0">
                <a:solidFill>
                  <a:schemeClr val="accent3"/>
                </a:solidFill>
                <a:latin typeface="+mj-lt"/>
              </a:rPr>
              <a:t>droit à l’injection</a:t>
            </a:r>
            <a:r>
              <a:rPr lang="fr-FR" sz="1625" dirty="0">
                <a:solidFill>
                  <a:srgbClr val="000000">
                    <a:lumMod val="85000"/>
                    <a:lumOff val="15000"/>
                  </a:srgbClr>
                </a:solidFill>
                <a:latin typeface="+mj-lt"/>
              </a:rPr>
              <a:t> » a été conçu, </a:t>
            </a:r>
            <a:r>
              <a:rPr lang="fr-FR" sz="1625" dirty="0">
                <a:solidFill>
                  <a:srgbClr val="000000">
                    <a:lumMod val="85000"/>
                    <a:lumOff val="15000"/>
                  </a:srgbClr>
                </a:solidFill>
              </a:rPr>
              <a:t>en réponse aux enjeux de la LTECV, de la filière et des parties prenantes, </a:t>
            </a:r>
            <a:r>
              <a:rPr lang="fr-FR" sz="1625" dirty="0">
                <a:solidFill>
                  <a:srgbClr val="000000">
                    <a:lumMod val="85000"/>
                    <a:lumOff val="15000"/>
                  </a:srgbClr>
                </a:solidFill>
                <a:latin typeface="+mj-lt"/>
              </a:rPr>
              <a:t>pour adapter les infrastructures gaz naturel à l’injection locale de biogaz.</a:t>
            </a:r>
          </a:p>
        </p:txBody>
      </p:sp>
      <p:cxnSp>
        <p:nvCxnSpPr>
          <p:cNvPr id="28" name="Connecteur droit avec flèche 27">
            <a:extLst>
              <a:ext uri="{FF2B5EF4-FFF2-40B4-BE49-F238E27FC236}">
                <a16:creationId xmlns:a16="http://schemas.microsoft.com/office/drawing/2014/main" id="{854BADC6-7B73-4530-AF1E-98791BBCB34D}"/>
              </a:ext>
            </a:extLst>
          </p:cNvPr>
          <p:cNvCxnSpPr/>
          <p:nvPr/>
        </p:nvCxnSpPr>
        <p:spPr>
          <a:xfrm>
            <a:off x="373194" y="3370182"/>
            <a:ext cx="9128655" cy="0"/>
          </a:xfrm>
          <a:prstGeom prst="straightConnector1">
            <a:avLst/>
          </a:prstGeom>
          <a:noFill/>
          <a:ln w="38100" cap="flat" cmpd="sng" algn="ctr">
            <a:solidFill>
              <a:srgbClr val="009BC4"/>
            </a:solidFill>
            <a:prstDash val="solid"/>
            <a:round/>
            <a:headEnd type="none" w="med" len="med"/>
            <a:tailEnd type="arrow" w="med" len="med"/>
          </a:ln>
          <a:effectLst/>
        </p:spPr>
      </p:cxnSp>
      <p:sp>
        <p:nvSpPr>
          <p:cNvPr id="29" name="Ellipse 28">
            <a:extLst>
              <a:ext uri="{FF2B5EF4-FFF2-40B4-BE49-F238E27FC236}">
                <a16:creationId xmlns:a16="http://schemas.microsoft.com/office/drawing/2014/main" id="{EBAD8A5D-33CE-4E7F-BBEA-7907A9F5957B}"/>
              </a:ext>
            </a:extLst>
          </p:cNvPr>
          <p:cNvSpPr/>
          <p:nvPr/>
        </p:nvSpPr>
        <p:spPr>
          <a:xfrm rot="8017563">
            <a:off x="4742520" y="3182517"/>
            <a:ext cx="390000" cy="390000"/>
          </a:xfrm>
          <a:prstGeom prst="ellipse">
            <a:avLst/>
          </a:prstGeom>
          <a:solidFill>
            <a:srgbClr val="009BC4"/>
          </a:solidFill>
          <a:ln w="28575" cap="flat" cmpd="sng" algn="ctr">
            <a:solidFill>
              <a:srgbClr val="FFFFFF"/>
            </a:solidFill>
            <a:prstDash val="solid"/>
            <a:miter lim="800000"/>
          </a:ln>
          <a:effectLst/>
        </p:spPr>
        <p:txBody>
          <a:bodyPr rtlCol="0" anchor="ctr"/>
          <a:lstStyle/>
          <a:p>
            <a:pPr algn="ctr" defTabSz="495288">
              <a:defRPr/>
            </a:pPr>
            <a:endParaRPr lang="fr-FR" sz="1192">
              <a:solidFill>
                <a:srgbClr val="FFFFFF"/>
              </a:solidFill>
              <a:latin typeface="+mj-lt"/>
            </a:endParaRPr>
          </a:p>
        </p:txBody>
      </p:sp>
      <p:sp>
        <p:nvSpPr>
          <p:cNvPr id="30" name="Ellipse 29">
            <a:extLst>
              <a:ext uri="{FF2B5EF4-FFF2-40B4-BE49-F238E27FC236}">
                <a16:creationId xmlns:a16="http://schemas.microsoft.com/office/drawing/2014/main" id="{734EF11F-CC41-4107-9F20-CF765550FAFA}"/>
              </a:ext>
            </a:extLst>
          </p:cNvPr>
          <p:cNvSpPr/>
          <p:nvPr/>
        </p:nvSpPr>
        <p:spPr>
          <a:xfrm rot="8017563">
            <a:off x="7757374" y="3185256"/>
            <a:ext cx="390000" cy="390000"/>
          </a:xfrm>
          <a:prstGeom prst="ellipse">
            <a:avLst/>
          </a:prstGeom>
          <a:solidFill>
            <a:srgbClr val="009BC4"/>
          </a:solidFill>
          <a:ln w="28575" cap="flat" cmpd="sng" algn="ctr">
            <a:solidFill>
              <a:srgbClr val="FFFFFF"/>
            </a:solidFill>
            <a:prstDash val="solid"/>
            <a:miter lim="800000"/>
          </a:ln>
          <a:effectLst/>
        </p:spPr>
        <p:txBody>
          <a:bodyPr rtlCol="0" anchor="ctr"/>
          <a:lstStyle/>
          <a:p>
            <a:pPr algn="ctr" defTabSz="495288">
              <a:defRPr/>
            </a:pPr>
            <a:endParaRPr lang="fr-FR" sz="1192">
              <a:solidFill>
                <a:srgbClr val="FFFFFF"/>
              </a:solidFill>
              <a:latin typeface="+mj-lt"/>
            </a:endParaRPr>
          </a:p>
        </p:txBody>
      </p:sp>
      <p:sp>
        <p:nvSpPr>
          <p:cNvPr id="31" name="Ellipse 30">
            <a:extLst>
              <a:ext uri="{FF2B5EF4-FFF2-40B4-BE49-F238E27FC236}">
                <a16:creationId xmlns:a16="http://schemas.microsoft.com/office/drawing/2014/main" id="{7224EB60-E13C-49CF-A19D-CA898A26CF3C}"/>
              </a:ext>
            </a:extLst>
          </p:cNvPr>
          <p:cNvSpPr/>
          <p:nvPr/>
        </p:nvSpPr>
        <p:spPr>
          <a:xfrm rot="8017563">
            <a:off x="1757220" y="3182516"/>
            <a:ext cx="390000" cy="390000"/>
          </a:xfrm>
          <a:prstGeom prst="ellipse">
            <a:avLst/>
          </a:prstGeom>
          <a:solidFill>
            <a:srgbClr val="009BC4"/>
          </a:solidFill>
          <a:ln w="28575" cap="flat" cmpd="sng" algn="ctr">
            <a:solidFill>
              <a:srgbClr val="FFFFFF"/>
            </a:solidFill>
            <a:prstDash val="solid"/>
            <a:miter lim="800000"/>
          </a:ln>
          <a:effectLst/>
        </p:spPr>
        <p:txBody>
          <a:bodyPr rtlCol="0" anchor="ctr"/>
          <a:lstStyle/>
          <a:p>
            <a:pPr algn="ctr" defTabSz="495288">
              <a:defRPr/>
            </a:pPr>
            <a:endParaRPr lang="fr-FR" sz="1192">
              <a:solidFill>
                <a:srgbClr val="FFFFFF"/>
              </a:solidFill>
              <a:latin typeface="+mj-lt"/>
            </a:endParaRPr>
          </a:p>
        </p:txBody>
      </p:sp>
      <p:sp>
        <p:nvSpPr>
          <p:cNvPr id="32" name="ZoneTexte 31">
            <a:extLst>
              <a:ext uri="{FF2B5EF4-FFF2-40B4-BE49-F238E27FC236}">
                <a16:creationId xmlns:a16="http://schemas.microsoft.com/office/drawing/2014/main" id="{E92633DB-5574-474F-9B3F-36474B861701}"/>
              </a:ext>
            </a:extLst>
          </p:cNvPr>
          <p:cNvSpPr txBox="1"/>
          <p:nvPr/>
        </p:nvSpPr>
        <p:spPr>
          <a:xfrm>
            <a:off x="1060251" y="2566398"/>
            <a:ext cx="1799389" cy="617670"/>
          </a:xfrm>
          <a:prstGeom prst="rect">
            <a:avLst/>
          </a:prstGeom>
          <a:noFill/>
        </p:spPr>
        <p:txBody>
          <a:bodyPr wrap="square" rtlCol="0">
            <a:spAutoFit/>
          </a:bodyPr>
          <a:lstStyle/>
          <a:p>
            <a:pPr algn="ctr" defTabSz="495288"/>
            <a:r>
              <a:rPr lang="fr-FR" sz="1138" b="1" dirty="0">
                <a:solidFill>
                  <a:srgbClr val="009BC4"/>
                </a:solidFill>
                <a:latin typeface="+mj-lt"/>
              </a:rPr>
              <a:t>OCTOBRE 2018</a:t>
            </a:r>
          </a:p>
          <a:p>
            <a:pPr algn="ctr" defTabSz="495288"/>
            <a:r>
              <a:rPr lang="fr-FR" sz="1138" b="1" dirty="0">
                <a:latin typeface="+mj-lt"/>
              </a:rPr>
              <a:t>Promulgation de la loi EGALIM</a:t>
            </a:r>
          </a:p>
        </p:txBody>
      </p:sp>
      <p:sp>
        <p:nvSpPr>
          <p:cNvPr id="33" name="ZoneTexte 32">
            <a:extLst>
              <a:ext uri="{FF2B5EF4-FFF2-40B4-BE49-F238E27FC236}">
                <a16:creationId xmlns:a16="http://schemas.microsoft.com/office/drawing/2014/main" id="{E0BB76B6-241C-4439-A719-2B2F617EE3EA}"/>
              </a:ext>
            </a:extLst>
          </p:cNvPr>
          <p:cNvSpPr txBox="1"/>
          <p:nvPr/>
        </p:nvSpPr>
        <p:spPr>
          <a:xfrm>
            <a:off x="3795451" y="2549395"/>
            <a:ext cx="2315099" cy="617670"/>
          </a:xfrm>
          <a:prstGeom prst="rect">
            <a:avLst/>
          </a:prstGeom>
          <a:noFill/>
        </p:spPr>
        <p:txBody>
          <a:bodyPr wrap="square" rtlCol="0">
            <a:spAutoFit/>
          </a:bodyPr>
          <a:lstStyle/>
          <a:p>
            <a:pPr algn="ctr" defTabSz="495288"/>
            <a:r>
              <a:rPr lang="fr-FR" sz="1138" b="1" dirty="0">
                <a:solidFill>
                  <a:srgbClr val="009BC4"/>
                </a:solidFill>
                <a:latin typeface="+mj-lt"/>
              </a:rPr>
              <a:t>JUIN 2019</a:t>
            </a:r>
          </a:p>
          <a:p>
            <a:pPr algn="ctr" defTabSz="495288"/>
            <a:r>
              <a:rPr lang="fr-FR" sz="1138" b="1" dirty="0">
                <a:latin typeface="+mj-lt"/>
              </a:rPr>
              <a:t>Publication décret et arrêté « Droit à l’injection »</a:t>
            </a:r>
          </a:p>
        </p:txBody>
      </p:sp>
      <p:sp>
        <p:nvSpPr>
          <p:cNvPr id="34" name="ZoneTexte 33">
            <a:extLst>
              <a:ext uri="{FF2B5EF4-FFF2-40B4-BE49-F238E27FC236}">
                <a16:creationId xmlns:a16="http://schemas.microsoft.com/office/drawing/2014/main" id="{A4C95697-7044-495B-BF2B-2C3D6C15E0B2}"/>
              </a:ext>
            </a:extLst>
          </p:cNvPr>
          <p:cNvSpPr txBox="1"/>
          <p:nvPr/>
        </p:nvSpPr>
        <p:spPr>
          <a:xfrm>
            <a:off x="6658427" y="2540236"/>
            <a:ext cx="2596736" cy="617670"/>
          </a:xfrm>
          <a:prstGeom prst="rect">
            <a:avLst/>
          </a:prstGeom>
          <a:noFill/>
        </p:spPr>
        <p:txBody>
          <a:bodyPr wrap="square" rtlCol="0">
            <a:spAutoFit/>
          </a:bodyPr>
          <a:lstStyle/>
          <a:p>
            <a:pPr algn="ctr" defTabSz="495288"/>
            <a:r>
              <a:rPr lang="fr-FR" sz="1138" b="1" dirty="0">
                <a:solidFill>
                  <a:srgbClr val="009BC4"/>
                </a:solidFill>
                <a:latin typeface="+mj-lt"/>
              </a:rPr>
              <a:t>NOVEMBRE 2019</a:t>
            </a:r>
          </a:p>
          <a:p>
            <a:pPr algn="ctr" defTabSz="495288"/>
            <a:r>
              <a:rPr lang="fr-FR" sz="1138" b="1" dirty="0">
                <a:latin typeface="+mj-lt"/>
              </a:rPr>
              <a:t>Délibération de la CRE sur la mise en œuvre du droit à l’injection</a:t>
            </a:r>
          </a:p>
        </p:txBody>
      </p:sp>
      <p:sp>
        <p:nvSpPr>
          <p:cNvPr id="35" name="Rectangle 34">
            <a:extLst>
              <a:ext uri="{FF2B5EF4-FFF2-40B4-BE49-F238E27FC236}">
                <a16:creationId xmlns:a16="http://schemas.microsoft.com/office/drawing/2014/main" id="{B0B7DD27-AF73-4D81-BDD9-58502356D351}"/>
              </a:ext>
            </a:extLst>
          </p:cNvPr>
          <p:cNvSpPr/>
          <p:nvPr/>
        </p:nvSpPr>
        <p:spPr>
          <a:xfrm>
            <a:off x="428869" y="3766482"/>
            <a:ext cx="2959661" cy="2079352"/>
          </a:xfrm>
          <a:prstGeom prst="rect">
            <a:avLst/>
          </a:prstGeom>
        </p:spPr>
        <p:txBody>
          <a:bodyPr wrap="square">
            <a:spAutoFit/>
          </a:bodyPr>
          <a:lstStyle/>
          <a:p>
            <a:pPr algn="just" defTabSz="495288">
              <a:spcAft>
                <a:spcPts val="433"/>
              </a:spcAft>
            </a:pPr>
            <a:r>
              <a:rPr lang="fr-FR" sz="1083" dirty="0">
                <a:solidFill>
                  <a:schemeClr val="tx2">
                    <a:lumMod val="50000"/>
                  </a:schemeClr>
                </a:solidFill>
                <a:latin typeface="+mj-lt"/>
              </a:rPr>
              <a:t>La loi introduit les évolutions suivantes :</a:t>
            </a:r>
          </a:p>
          <a:p>
            <a:pPr marL="197771" indent="-197771" algn="just" defTabSz="495288">
              <a:spcAft>
                <a:spcPts val="433"/>
              </a:spcAft>
              <a:buFont typeface="Arial" panose="020B0604020202020204" pitchFamily="34" charset="0"/>
              <a:buChar char="•"/>
            </a:pPr>
            <a:r>
              <a:rPr lang="fr-FR" sz="1083" b="1" dirty="0">
                <a:solidFill>
                  <a:schemeClr val="tx2">
                    <a:lumMod val="50000"/>
                  </a:schemeClr>
                </a:solidFill>
                <a:latin typeface="+mj-lt"/>
              </a:rPr>
              <a:t>Raccordement d’un producteur </a:t>
            </a:r>
            <a:r>
              <a:rPr lang="fr-FR" sz="1083" dirty="0">
                <a:solidFill>
                  <a:schemeClr val="tx2">
                    <a:lumMod val="50000"/>
                  </a:schemeClr>
                </a:solidFill>
                <a:latin typeface="+mj-lt"/>
              </a:rPr>
              <a:t>de biométhane sur le réseau de distribution même situé </a:t>
            </a:r>
            <a:r>
              <a:rPr lang="fr-FR" sz="1083" b="1" dirty="0">
                <a:solidFill>
                  <a:schemeClr val="tx2">
                    <a:lumMod val="50000"/>
                  </a:schemeClr>
                </a:solidFill>
                <a:latin typeface="+mj-lt"/>
              </a:rPr>
              <a:t>hors d’une zone desservie</a:t>
            </a:r>
            <a:r>
              <a:rPr lang="fr-FR" sz="1083" dirty="0">
                <a:solidFill>
                  <a:schemeClr val="tx2">
                    <a:lumMod val="50000"/>
                  </a:schemeClr>
                </a:solidFill>
                <a:latin typeface="+mj-lt"/>
              </a:rPr>
              <a:t>,</a:t>
            </a:r>
          </a:p>
          <a:p>
            <a:pPr marL="197771" indent="-197771" algn="just" defTabSz="495288">
              <a:spcAft>
                <a:spcPts val="433"/>
              </a:spcAft>
              <a:buFont typeface="Arial" panose="020B0604020202020204" pitchFamily="34" charset="0"/>
              <a:buChar char="•"/>
            </a:pPr>
            <a:r>
              <a:rPr lang="fr-FR" sz="1083" dirty="0">
                <a:solidFill>
                  <a:schemeClr val="tx2">
                    <a:lumMod val="50000"/>
                  </a:schemeClr>
                </a:solidFill>
                <a:latin typeface="+mj-lt"/>
              </a:rPr>
              <a:t>Raccordement d’un producteur de biométhane</a:t>
            </a:r>
            <a:r>
              <a:rPr lang="fr-FR" sz="1083" b="1" dirty="0">
                <a:solidFill>
                  <a:schemeClr val="tx2">
                    <a:lumMod val="50000"/>
                  </a:schemeClr>
                </a:solidFill>
                <a:latin typeface="+mj-lt"/>
              </a:rPr>
              <a:t> sur le réseau de transport en pression distribution</a:t>
            </a:r>
            <a:r>
              <a:rPr lang="fr-FR" sz="1083" dirty="0">
                <a:solidFill>
                  <a:schemeClr val="tx2">
                    <a:lumMod val="50000"/>
                  </a:schemeClr>
                </a:solidFill>
                <a:latin typeface="+mj-lt"/>
              </a:rPr>
              <a:t>,</a:t>
            </a:r>
          </a:p>
          <a:p>
            <a:pPr marL="197771" indent="-197771" algn="just" defTabSz="495288">
              <a:spcAft>
                <a:spcPts val="433"/>
              </a:spcAft>
              <a:buFont typeface="Arial" panose="020B0604020202020204" pitchFamily="34" charset="0"/>
              <a:buChar char="•"/>
            </a:pPr>
            <a:r>
              <a:rPr lang="fr-FR" sz="1083" b="1" dirty="0">
                <a:solidFill>
                  <a:schemeClr val="tx2">
                    <a:lumMod val="50000"/>
                  </a:schemeClr>
                </a:solidFill>
                <a:latin typeface="+mj-lt"/>
              </a:rPr>
              <a:t>Modalités de financement </a:t>
            </a:r>
            <a:r>
              <a:rPr lang="fr-FR" sz="1083" dirty="0">
                <a:solidFill>
                  <a:schemeClr val="tx2">
                    <a:lumMod val="50000"/>
                  </a:schemeClr>
                </a:solidFill>
                <a:latin typeface="+mj-lt"/>
              </a:rPr>
              <a:t>des ouvrages d’adaptation des réseaux définies par décret.</a:t>
            </a:r>
          </a:p>
        </p:txBody>
      </p:sp>
      <p:sp>
        <p:nvSpPr>
          <p:cNvPr id="42" name="Rectangle 41">
            <a:extLst>
              <a:ext uri="{FF2B5EF4-FFF2-40B4-BE49-F238E27FC236}">
                <a16:creationId xmlns:a16="http://schemas.microsoft.com/office/drawing/2014/main" id="{A071C121-AC71-41E7-B675-6C784AE6D5DA}"/>
              </a:ext>
            </a:extLst>
          </p:cNvPr>
          <p:cNvSpPr/>
          <p:nvPr/>
        </p:nvSpPr>
        <p:spPr>
          <a:xfrm>
            <a:off x="3635161" y="3800174"/>
            <a:ext cx="2805851" cy="2079352"/>
          </a:xfrm>
          <a:prstGeom prst="rect">
            <a:avLst/>
          </a:prstGeom>
        </p:spPr>
        <p:txBody>
          <a:bodyPr wrap="square">
            <a:spAutoFit/>
          </a:bodyPr>
          <a:lstStyle/>
          <a:p>
            <a:pPr algn="just" defTabSz="495288">
              <a:spcAft>
                <a:spcPts val="433"/>
              </a:spcAft>
            </a:pPr>
            <a:r>
              <a:rPr lang="fr-FR" sz="1083" dirty="0">
                <a:solidFill>
                  <a:schemeClr val="tx2">
                    <a:lumMod val="50000"/>
                  </a:schemeClr>
                </a:solidFill>
                <a:latin typeface="+mj-lt"/>
              </a:rPr>
              <a:t>Le décret définit un cadre de financement des renforcements :</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En donnant aux </a:t>
            </a:r>
            <a:r>
              <a:rPr lang="fr-FR" sz="1083" b="1" dirty="0">
                <a:solidFill>
                  <a:schemeClr val="tx2">
                    <a:lumMod val="50000"/>
                  </a:schemeClr>
                </a:solidFill>
                <a:latin typeface="+mj-lt"/>
              </a:rPr>
              <a:t>territoires</a:t>
            </a:r>
            <a:r>
              <a:rPr lang="fr-FR" sz="1083" dirty="0">
                <a:solidFill>
                  <a:schemeClr val="tx2">
                    <a:lumMod val="50000"/>
                  </a:schemeClr>
                </a:solidFill>
                <a:latin typeface="+mj-lt"/>
              </a:rPr>
              <a:t> la possibilité de développer le biométhane,</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En évitant la règle actuelle du premier arrivé qui paye pour les autres,</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En précisant un </a:t>
            </a:r>
            <a:r>
              <a:rPr lang="fr-FR" sz="1083" b="1" dirty="0">
                <a:solidFill>
                  <a:schemeClr val="tx2">
                    <a:lumMod val="50000"/>
                  </a:schemeClr>
                </a:solidFill>
                <a:latin typeface="+mj-lt"/>
              </a:rPr>
              <a:t>critère de pertinence et de rentabilité </a:t>
            </a:r>
            <a:r>
              <a:rPr lang="fr-FR" sz="1083" dirty="0">
                <a:solidFill>
                  <a:schemeClr val="tx2">
                    <a:lumMod val="50000"/>
                  </a:schemeClr>
                </a:solidFill>
                <a:latin typeface="+mj-lt"/>
              </a:rPr>
              <a:t>des renforcements (I/V)</a:t>
            </a:r>
          </a:p>
        </p:txBody>
      </p:sp>
      <p:sp>
        <p:nvSpPr>
          <p:cNvPr id="43" name="Rectangle 42">
            <a:extLst>
              <a:ext uri="{FF2B5EF4-FFF2-40B4-BE49-F238E27FC236}">
                <a16:creationId xmlns:a16="http://schemas.microsoft.com/office/drawing/2014/main" id="{6F11E12C-624C-4892-8CEB-D84FF0BF9F56}"/>
              </a:ext>
            </a:extLst>
          </p:cNvPr>
          <p:cNvSpPr/>
          <p:nvPr/>
        </p:nvSpPr>
        <p:spPr>
          <a:xfrm>
            <a:off x="6860080" y="3746145"/>
            <a:ext cx="2735976" cy="1412759"/>
          </a:xfrm>
          <a:prstGeom prst="rect">
            <a:avLst/>
          </a:prstGeom>
        </p:spPr>
        <p:txBody>
          <a:bodyPr wrap="square">
            <a:spAutoFit/>
          </a:bodyPr>
          <a:lstStyle/>
          <a:p>
            <a:pPr algn="just" defTabSz="495288">
              <a:spcAft>
                <a:spcPts val="433"/>
              </a:spcAft>
            </a:pPr>
            <a:r>
              <a:rPr lang="fr-FR" sz="1083" dirty="0">
                <a:solidFill>
                  <a:schemeClr val="tx2">
                    <a:lumMod val="50000"/>
                  </a:schemeClr>
                </a:solidFill>
                <a:latin typeface="+mj-lt"/>
              </a:rPr>
              <a:t>La délibération précise les modalités de :</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Construction et de formalisation des </a:t>
            </a:r>
            <a:r>
              <a:rPr lang="fr-FR" sz="1083" b="1" dirty="0">
                <a:solidFill>
                  <a:schemeClr val="tx2">
                    <a:lumMod val="50000"/>
                  </a:schemeClr>
                </a:solidFill>
                <a:latin typeface="+mj-lt"/>
              </a:rPr>
              <a:t>zonages de raccordement</a:t>
            </a:r>
            <a:r>
              <a:rPr lang="fr-FR" sz="1083" dirty="0">
                <a:solidFill>
                  <a:schemeClr val="tx2">
                    <a:lumMod val="50000"/>
                  </a:schemeClr>
                </a:solidFill>
                <a:latin typeface="+mj-lt"/>
              </a:rPr>
              <a:t>, </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Publication et fréquence de mise à jour de la </a:t>
            </a:r>
            <a:r>
              <a:rPr lang="fr-FR" sz="1083" b="1" dirty="0">
                <a:solidFill>
                  <a:schemeClr val="tx2">
                    <a:lumMod val="50000"/>
                  </a:schemeClr>
                </a:solidFill>
                <a:latin typeface="+mj-lt"/>
              </a:rPr>
              <a:t>carte de zonage</a:t>
            </a:r>
            <a:r>
              <a:rPr lang="fr-FR" sz="1083" dirty="0">
                <a:solidFill>
                  <a:schemeClr val="tx2">
                    <a:lumMod val="50000"/>
                  </a:schemeClr>
                </a:solidFill>
                <a:latin typeface="+mj-lt"/>
              </a:rPr>
              <a:t>,</a:t>
            </a:r>
          </a:p>
          <a:p>
            <a:pPr marL="185733" indent="-185733" algn="just" defTabSz="495288">
              <a:spcAft>
                <a:spcPts val="433"/>
              </a:spcAft>
              <a:buFont typeface="Arial" panose="020B0604020202020204" pitchFamily="34" charset="0"/>
              <a:buChar char="•"/>
            </a:pPr>
            <a:r>
              <a:rPr lang="fr-FR" sz="1083" dirty="0">
                <a:solidFill>
                  <a:schemeClr val="tx2">
                    <a:lumMod val="50000"/>
                  </a:schemeClr>
                </a:solidFill>
                <a:latin typeface="+mj-lt"/>
              </a:rPr>
              <a:t>Traitement des </a:t>
            </a:r>
            <a:r>
              <a:rPr lang="fr-FR" sz="1083" b="1" dirty="0">
                <a:solidFill>
                  <a:schemeClr val="tx2">
                    <a:lumMod val="50000"/>
                  </a:schemeClr>
                </a:solidFill>
                <a:latin typeface="+mj-lt"/>
              </a:rPr>
              <a:t>ouvrages mutualisés </a:t>
            </a:r>
            <a:endParaRPr lang="fr-FR" sz="1083" dirty="0">
              <a:solidFill>
                <a:schemeClr val="tx2">
                  <a:lumMod val="50000"/>
                </a:schemeClr>
              </a:solidFill>
              <a:latin typeface="+mj-lt"/>
            </a:endParaRPr>
          </a:p>
        </p:txBody>
      </p:sp>
      <p:sp>
        <p:nvSpPr>
          <p:cNvPr id="47" name="Titre">
            <a:extLst>
              <a:ext uri="{FF2B5EF4-FFF2-40B4-BE49-F238E27FC236}">
                <a16:creationId xmlns:a16="http://schemas.microsoft.com/office/drawing/2014/main" id="{5C05BB05-9ACD-4F46-8AE1-465B96912A0F}"/>
              </a:ext>
            </a:extLst>
          </p:cNvPr>
          <p:cNvSpPr txBox="1"/>
          <p:nvPr/>
        </p:nvSpPr>
        <p:spPr>
          <a:xfrm>
            <a:off x="1939534" y="965868"/>
            <a:ext cx="9468408" cy="333489"/>
          </a:xfrm>
          <a:prstGeom prst="rect">
            <a:avLst/>
          </a:prstGeom>
          <a:noFill/>
        </p:spPr>
        <p:txBody>
          <a:bodyPr wrap="square" lIns="0" tIns="0" rIns="0" bIns="0" rtlCol="0">
            <a:spAutoFit/>
          </a:bodyPr>
          <a:lstStyle/>
          <a:p>
            <a:pPr defTabSz="495288"/>
            <a:r>
              <a:rPr lang="fr-FR" sz="2167" b="1" spc="325" dirty="0">
                <a:latin typeface="Lora" panose="020B0604020202020204" charset="0"/>
              </a:rPr>
              <a:t>Un contexte règlementaire en forte évolution </a:t>
            </a:r>
          </a:p>
        </p:txBody>
      </p:sp>
    </p:spTree>
    <p:extLst>
      <p:ext uri="{BB962C8B-B14F-4D97-AF65-F5344CB8AC3E}">
        <p14:creationId xmlns:p14="http://schemas.microsoft.com/office/powerpoint/2010/main" val="2830268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9FA9E6-0255-4210-A95F-D672915C29C4}"/>
              </a:ext>
            </a:extLst>
          </p:cNvPr>
          <p:cNvSpPr>
            <a:spLocks noGrp="1"/>
          </p:cNvSpPr>
          <p:nvPr>
            <p:ph type="title"/>
          </p:nvPr>
        </p:nvSpPr>
        <p:spPr/>
        <p:txBody>
          <a:bodyPr/>
          <a:lstStyle/>
          <a:p>
            <a:r>
              <a:rPr lang="fr-FR" dirty="0"/>
              <a:t>Illustration sur Rennes Ouest</a:t>
            </a:r>
            <a:br>
              <a:rPr lang="fr-FR" dirty="0"/>
            </a:br>
            <a:r>
              <a:rPr lang="fr-FR" dirty="0"/>
              <a:t>		</a:t>
            </a:r>
            <a:r>
              <a:rPr lang="fr-FR" dirty="0">
                <a:sym typeface="Wingdings" panose="05000000000000000000" pitchFamily="2" charset="2"/>
              </a:rPr>
              <a:t> une grande évolution de nos réseaux</a:t>
            </a:r>
            <a:endParaRPr lang="fr-FR" dirty="0"/>
          </a:p>
        </p:txBody>
      </p:sp>
      <p:sp>
        <p:nvSpPr>
          <p:cNvPr id="3" name="Espace réservé du contenu 2">
            <a:extLst>
              <a:ext uri="{FF2B5EF4-FFF2-40B4-BE49-F238E27FC236}">
                <a16:creationId xmlns:a16="http://schemas.microsoft.com/office/drawing/2014/main" id="{4423E45B-CCCE-48F4-B92D-00A8229597F7}"/>
              </a:ext>
            </a:extLst>
          </p:cNvPr>
          <p:cNvSpPr>
            <a:spLocks noGrp="1"/>
          </p:cNvSpPr>
          <p:nvPr>
            <p:ph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8322451-CEC9-4C42-B578-993257DA891D}"/>
              </a:ext>
            </a:extLst>
          </p:cNvPr>
          <p:cNvSpPr>
            <a:spLocks noGrp="1"/>
          </p:cNvSpPr>
          <p:nvPr>
            <p:ph type="sldNum" sz="quarter" idx="12"/>
          </p:nvPr>
        </p:nvSpPr>
        <p:spPr/>
        <p:txBody>
          <a:bodyPr/>
          <a:lstStyle/>
          <a:p>
            <a:fld id="{A5DC32E6-6B80-AA44-98FB-30F646F4F5EF}" type="slidenum">
              <a:rPr lang="fr-FR" smtClean="0"/>
              <a:t>5</a:t>
            </a:fld>
            <a:endParaRPr lang="fr-FR"/>
          </a:p>
        </p:txBody>
      </p:sp>
      <p:pic>
        <p:nvPicPr>
          <p:cNvPr id="5" name="Image 4">
            <a:extLst>
              <a:ext uri="{FF2B5EF4-FFF2-40B4-BE49-F238E27FC236}">
                <a16:creationId xmlns:a16="http://schemas.microsoft.com/office/drawing/2014/main" id="{3BB8A6F3-5DA2-4054-9CBF-26AC98C5381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4745" y="1035269"/>
            <a:ext cx="9376510" cy="5822731"/>
          </a:xfrm>
          <a:prstGeom prst="rect">
            <a:avLst/>
          </a:prstGeom>
        </p:spPr>
      </p:pic>
      <p:sp>
        <p:nvSpPr>
          <p:cNvPr id="6" name="Étoile : 5 branches 5">
            <a:extLst>
              <a:ext uri="{FF2B5EF4-FFF2-40B4-BE49-F238E27FC236}">
                <a16:creationId xmlns:a16="http://schemas.microsoft.com/office/drawing/2014/main" id="{01BF8256-F6D5-4570-ADBC-23AE568D6100}"/>
              </a:ext>
            </a:extLst>
          </p:cNvPr>
          <p:cNvSpPr/>
          <p:nvPr/>
        </p:nvSpPr>
        <p:spPr>
          <a:xfrm>
            <a:off x="5896303" y="3174124"/>
            <a:ext cx="231228" cy="25487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63C11214-3B8D-4C2B-9291-CFCE5DE8B36E}"/>
              </a:ext>
            </a:extLst>
          </p:cNvPr>
          <p:cNvPicPr>
            <a:picLocks noChangeAspect="1"/>
          </p:cNvPicPr>
          <p:nvPr/>
        </p:nvPicPr>
        <p:blipFill>
          <a:blip r:embed="rId3"/>
          <a:stretch>
            <a:fillRect/>
          </a:stretch>
        </p:blipFill>
        <p:spPr>
          <a:xfrm>
            <a:off x="0" y="899962"/>
            <a:ext cx="2065340" cy="1254179"/>
          </a:xfrm>
          <a:prstGeom prst="rect">
            <a:avLst/>
          </a:prstGeom>
        </p:spPr>
      </p:pic>
      <p:sp>
        <p:nvSpPr>
          <p:cNvPr id="8" name="ZoneTexte 7">
            <a:extLst>
              <a:ext uri="{FF2B5EF4-FFF2-40B4-BE49-F238E27FC236}">
                <a16:creationId xmlns:a16="http://schemas.microsoft.com/office/drawing/2014/main" id="{F161C052-2970-4606-97ED-17CF20998483}"/>
              </a:ext>
            </a:extLst>
          </p:cNvPr>
          <p:cNvSpPr txBox="1"/>
          <p:nvPr/>
        </p:nvSpPr>
        <p:spPr>
          <a:xfrm>
            <a:off x="5076496" y="5990897"/>
            <a:ext cx="4478665" cy="369332"/>
          </a:xfrm>
          <a:prstGeom prst="rect">
            <a:avLst/>
          </a:prstGeom>
          <a:noFill/>
        </p:spPr>
        <p:txBody>
          <a:bodyPr wrap="square" rtlCol="0">
            <a:spAutoFit/>
          </a:bodyPr>
          <a:lstStyle/>
          <a:p>
            <a:r>
              <a:rPr lang="fr-FR" dirty="0"/>
              <a:t>Raccordement moyen : 3700 mètres</a:t>
            </a:r>
          </a:p>
        </p:txBody>
      </p:sp>
    </p:spTree>
    <p:extLst>
      <p:ext uri="{BB962C8B-B14F-4D97-AF65-F5344CB8AC3E}">
        <p14:creationId xmlns:p14="http://schemas.microsoft.com/office/powerpoint/2010/main" val="18598012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6EE594D-2F55-4D05-9C5D-F7C880D736B9}"/>
              </a:ext>
            </a:extLst>
          </p:cNvPr>
          <p:cNvSpPr txBox="1">
            <a:spLocks/>
          </p:cNvSpPr>
          <p:nvPr/>
        </p:nvSpPr>
        <p:spPr>
          <a:xfrm>
            <a:off x="1576553" y="116576"/>
            <a:ext cx="8208578" cy="870254"/>
          </a:xfrm>
          <a:prstGeom prst="rect">
            <a:avLst/>
          </a:prstGeom>
        </p:spPr>
        <p:txBody>
          <a:bodyPr/>
          <a:lstStyle>
            <a:lvl1pPr marL="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600" kern="1200">
                <a:solidFill>
                  <a:schemeClr val="accent1"/>
                </a:solidFill>
                <a:latin typeface="+mj-lt"/>
                <a:ea typeface="+mn-ea"/>
                <a:cs typeface="+mn-cs"/>
              </a:defRPr>
            </a:lvl1pPr>
            <a:lvl2pPr marL="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accent6"/>
                </a:solidFill>
                <a:latin typeface="+mn-lt"/>
                <a:ea typeface="+mn-ea"/>
                <a:cs typeface="+mn-cs"/>
              </a:defRPr>
            </a:lvl2pPr>
            <a:lvl3pPr marL="396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400" kern="1200">
                <a:solidFill>
                  <a:schemeClr val="accent1"/>
                </a:solidFill>
                <a:latin typeface="+mj-lt"/>
                <a:ea typeface="+mn-ea"/>
                <a:cs typeface="+mn-cs"/>
              </a:defRPr>
            </a:lvl3pPr>
            <a:lvl4pPr marL="396000" indent="0" algn="l" defTabSz="914400" rtl="0" eaLnBrk="1" latinLnBrk="0" hangingPunct="1">
              <a:lnSpc>
                <a:spcPct val="110000"/>
              </a:lnSpc>
              <a:spcBef>
                <a:spcPts val="0"/>
              </a:spcBef>
              <a:spcAft>
                <a:spcPts val="0"/>
              </a:spcAft>
              <a:buClr>
                <a:schemeClr val="accent1"/>
              </a:buClr>
              <a:buSzPct val="100000"/>
              <a:buFont typeface="Arial" panose="020B0604020202020204" pitchFamily="34" charset="0"/>
              <a:buNone/>
              <a:defRPr sz="1200" kern="1200">
                <a:solidFill>
                  <a:schemeClr val="accent6"/>
                </a:solidFill>
                <a:latin typeface="+mn-lt"/>
                <a:ea typeface="+mn-ea"/>
                <a:cs typeface="+mn-cs"/>
              </a:defRPr>
            </a:lvl4pPr>
            <a:lvl5pPr marL="1080000" indent="0" algn="l" defTabSz="914400" rtl="0" eaLnBrk="1" latinLnBrk="0" hangingPunct="1">
              <a:lnSpc>
                <a:spcPct val="110000"/>
              </a:lnSpc>
              <a:spcBef>
                <a:spcPts val="1500"/>
              </a:spcBef>
              <a:spcAft>
                <a:spcPts val="800"/>
              </a:spcAft>
              <a:buClr>
                <a:schemeClr val="accent1"/>
              </a:buClr>
              <a:buSzPct val="100000"/>
              <a:buFont typeface="Arial" panose="020B0604020202020204" pitchFamily="34" charset="0"/>
              <a:buNone/>
              <a:defRPr sz="1200" kern="1200">
                <a:solidFill>
                  <a:schemeClr val="accent6"/>
                </a:solidFill>
                <a:latin typeface="+mj-lt"/>
                <a:ea typeface="+mn-ea"/>
                <a:cs typeface="+mn-cs"/>
              </a:defRPr>
            </a:lvl5pPr>
            <a:lvl6pPr marL="1080000" indent="0" algn="l" defTabSz="914400" rtl="0" eaLnBrk="1" latinLnBrk="0" hangingPunct="1">
              <a:spcBef>
                <a:spcPts val="0"/>
              </a:spcBef>
              <a:spcAft>
                <a:spcPts val="0"/>
              </a:spcAft>
              <a:buClr>
                <a:schemeClr val="accent1"/>
              </a:buClr>
              <a:buFont typeface="Arial" panose="020B0604020202020204" pitchFamily="34" charset="0"/>
              <a:buNone/>
              <a:defRPr sz="1050" kern="1200">
                <a:solidFill>
                  <a:schemeClr val="accent6"/>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sz="2400" dirty="0">
                <a:solidFill>
                  <a:schemeClr val="accent6">
                    <a:lumMod val="75000"/>
                  </a:schemeClr>
                </a:solidFill>
                <a:latin typeface="Antagometrica BT" panose="020B0506020202040206" pitchFamily="34" charset="0"/>
              </a:rPr>
              <a:t>Des usages verdis</a:t>
            </a:r>
            <a:br>
              <a:rPr lang="fr-FR" sz="2400" dirty="0">
                <a:solidFill>
                  <a:schemeClr val="accent6">
                    <a:lumMod val="75000"/>
                  </a:schemeClr>
                </a:solidFill>
                <a:latin typeface="Antagometrica BT" panose="020B0506020202040206" pitchFamily="34" charset="0"/>
              </a:rPr>
            </a:br>
            <a:r>
              <a:rPr lang="fr-FR" sz="2400" dirty="0">
                <a:solidFill>
                  <a:schemeClr val="accent6">
                    <a:lumMod val="75000"/>
                  </a:schemeClr>
                </a:solidFill>
                <a:latin typeface="Antagometrica BT" panose="020B0506020202040206" pitchFamily="34" charset="0"/>
                <a:sym typeface="Wingdings" panose="05000000000000000000" pitchFamily="2" charset="2"/>
              </a:rPr>
              <a:t> Plan de Déplacement Urbain 2019-2030, </a:t>
            </a:r>
            <a:r>
              <a:rPr lang="fr-FR" sz="1200" dirty="0">
                <a:solidFill>
                  <a:schemeClr val="accent6">
                    <a:lumMod val="75000"/>
                  </a:schemeClr>
                </a:solidFill>
                <a:latin typeface="Antagometrica BT" panose="020B0506020202040206" pitchFamily="34" charset="0"/>
                <a:sym typeface="Wingdings" panose="05000000000000000000" pitchFamily="2" charset="2"/>
              </a:rPr>
              <a:t>adopté le 30 janvier 2020</a:t>
            </a:r>
            <a:endParaRPr lang="fr-FR" sz="1200" dirty="0">
              <a:solidFill>
                <a:schemeClr val="accent6">
                  <a:lumMod val="75000"/>
                </a:schemeClr>
              </a:solidFill>
              <a:latin typeface="Antagometrica BT" panose="020B0506020202040206" pitchFamily="34" charset="0"/>
            </a:endParaRPr>
          </a:p>
        </p:txBody>
      </p:sp>
      <p:pic>
        <p:nvPicPr>
          <p:cNvPr id="7" name="Image 6">
            <a:extLst>
              <a:ext uri="{FF2B5EF4-FFF2-40B4-BE49-F238E27FC236}">
                <a16:creationId xmlns:a16="http://schemas.microsoft.com/office/drawing/2014/main" id="{27E23E79-C587-4DFC-B88A-67B2EFADEE0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646923" y="1141878"/>
            <a:ext cx="2060642" cy="1156805"/>
          </a:xfrm>
          <a:prstGeom prst="rect">
            <a:avLst/>
          </a:prstGeom>
          <a:ln>
            <a:noFill/>
          </a:ln>
          <a:effectLst>
            <a:outerShdw blurRad="292100" dist="139700" dir="2700000" algn="tl" rotWithShape="0">
              <a:srgbClr val="333333">
                <a:alpha val="65000"/>
              </a:srgbClr>
            </a:outerShdw>
          </a:effectLst>
        </p:spPr>
      </p:pic>
      <p:pic>
        <p:nvPicPr>
          <p:cNvPr id="11" name="Image 10">
            <a:extLst>
              <a:ext uri="{FF2B5EF4-FFF2-40B4-BE49-F238E27FC236}">
                <a16:creationId xmlns:a16="http://schemas.microsoft.com/office/drawing/2014/main" id="{568E6919-57D1-4614-BCED-DEC2AC3A2C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37589" y="3610537"/>
            <a:ext cx="4420862" cy="2483281"/>
          </a:xfrm>
          <a:prstGeom prst="rect">
            <a:avLst/>
          </a:prstGeom>
        </p:spPr>
      </p:pic>
      <p:pic>
        <p:nvPicPr>
          <p:cNvPr id="6" name="Image 5">
            <a:extLst>
              <a:ext uri="{FF2B5EF4-FFF2-40B4-BE49-F238E27FC236}">
                <a16:creationId xmlns:a16="http://schemas.microsoft.com/office/drawing/2014/main" id="{493C48EC-FFF0-4C10-BA8E-3A5F646FC000}"/>
              </a:ext>
            </a:extLst>
          </p:cNvPr>
          <p:cNvPicPr>
            <a:picLocks noChangeAspect="1"/>
          </p:cNvPicPr>
          <p:nvPr/>
        </p:nvPicPr>
        <p:blipFill>
          <a:blip r:embed="rId4"/>
          <a:stretch>
            <a:fillRect/>
          </a:stretch>
        </p:blipFill>
        <p:spPr>
          <a:xfrm>
            <a:off x="5060484" y="857442"/>
            <a:ext cx="2060642" cy="2060642"/>
          </a:xfrm>
          <a:prstGeom prst="rect">
            <a:avLst/>
          </a:prstGeom>
        </p:spPr>
      </p:pic>
      <p:sp>
        <p:nvSpPr>
          <p:cNvPr id="13" name="Rectangle 12">
            <a:extLst>
              <a:ext uri="{FF2B5EF4-FFF2-40B4-BE49-F238E27FC236}">
                <a16:creationId xmlns:a16="http://schemas.microsoft.com/office/drawing/2014/main" id="{810AB53A-30D6-450D-96BC-D75AAD11EE12}"/>
              </a:ext>
            </a:extLst>
          </p:cNvPr>
          <p:cNvSpPr/>
          <p:nvPr/>
        </p:nvSpPr>
        <p:spPr>
          <a:xfrm>
            <a:off x="409309" y="6076946"/>
            <a:ext cx="9049142" cy="671915"/>
          </a:xfrm>
          <a:prstGeom prst="rect">
            <a:avLst/>
          </a:prstGeom>
        </p:spPr>
        <p:txBody>
          <a:bodyPr wrap="square">
            <a:spAutoFit/>
          </a:bodyPr>
          <a:lstStyle/>
          <a:p>
            <a:pPr algn="just">
              <a:lnSpc>
                <a:spcPct val="107000"/>
              </a:lnSpc>
              <a:spcAft>
                <a:spcPts val="650"/>
              </a:spcAft>
            </a:pPr>
            <a:r>
              <a:rPr lang="fr-FR" b="1"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Rouler au </a:t>
            </a:r>
            <a:r>
              <a:rPr lang="fr-FR" b="1" dirty="0" err="1">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BioGNV</a:t>
            </a:r>
            <a:r>
              <a:rPr lang="fr-FR" b="1"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 c’est enfin promouvoir la filière biométhane, génératrice d’emplois non délocalisables, et contribuer à l’indépendance énergétique du territoire.</a:t>
            </a:r>
          </a:p>
        </p:txBody>
      </p:sp>
      <p:sp>
        <p:nvSpPr>
          <p:cNvPr id="14" name="Rectangle 13">
            <a:extLst>
              <a:ext uri="{FF2B5EF4-FFF2-40B4-BE49-F238E27FC236}">
                <a16:creationId xmlns:a16="http://schemas.microsoft.com/office/drawing/2014/main" id="{6FD8398D-EC5A-4A49-81E8-E971EFD3DE4C}"/>
              </a:ext>
            </a:extLst>
          </p:cNvPr>
          <p:cNvSpPr/>
          <p:nvPr/>
        </p:nvSpPr>
        <p:spPr>
          <a:xfrm>
            <a:off x="5286703" y="3153718"/>
            <a:ext cx="4420862" cy="584775"/>
          </a:xfrm>
          <a:prstGeom prst="rect">
            <a:avLst/>
          </a:prstGeom>
        </p:spPr>
        <p:txBody>
          <a:bodyPr wrap="square">
            <a:spAutoFit/>
          </a:bodyPr>
          <a:lstStyle/>
          <a:p>
            <a:r>
              <a:rPr lang="fr-FR" sz="1600" dirty="0">
                <a:solidFill>
                  <a:srgbClr val="002060"/>
                </a:solidFill>
                <a:latin typeface="Calibri" panose="020F0502020204030204" pitchFamily="34" charset="0"/>
                <a:ea typeface="Calibri" panose="020F0502020204030204" pitchFamily="34" charset="0"/>
                <a:cs typeface="Times New Roman" panose="02020603050405020304" pitchFamily="18" charset="0"/>
              </a:rPr>
              <a:t>Rouler au </a:t>
            </a:r>
            <a:r>
              <a:rPr lang="fr-FR" sz="1600" dirty="0" err="1">
                <a:solidFill>
                  <a:srgbClr val="002060"/>
                </a:solidFill>
                <a:latin typeface="Calibri" panose="020F0502020204030204" pitchFamily="34" charset="0"/>
                <a:ea typeface="Calibri" panose="020F0502020204030204" pitchFamily="34" charset="0"/>
                <a:cs typeface="Times New Roman" panose="02020603050405020304" pitchFamily="18" charset="0"/>
              </a:rPr>
              <a:t>BioGNV</a:t>
            </a:r>
            <a:r>
              <a:rPr lang="fr-FR" sz="1600" dirty="0">
                <a:solidFill>
                  <a:srgbClr val="002060"/>
                </a:solidFill>
                <a:latin typeface="Calibri" panose="020F0502020204030204" pitchFamily="34" charset="0"/>
                <a:ea typeface="Calibri" panose="020F0502020204030204" pitchFamily="34" charset="0"/>
                <a:cs typeface="Times New Roman" panose="02020603050405020304" pitchFamily="18" charset="0"/>
              </a:rPr>
              <a:t> permet de réduire les émissions de CO2 de 73%. </a:t>
            </a:r>
            <a:endParaRPr lang="fr-FR" sz="1600" dirty="0"/>
          </a:p>
        </p:txBody>
      </p:sp>
      <p:sp>
        <p:nvSpPr>
          <p:cNvPr id="15" name="Rectangle 14">
            <a:extLst>
              <a:ext uri="{FF2B5EF4-FFF2-40B4-BE49-F238E27FC236}">
                <a16:creationId xmlns:a16="http://schemas.microsoft.com/office/drawing/2014/main" id="{D535755B-764B-4A2A-B732-AA0ECA635D25}"/>
              </a:ext>
            </a:extLst>
          </p:cNvPr>
          <p:cNvSpPr/>
          <p:nvPr/>
        </p:nvSpPr>
        <p:spPr>
          <a:xfrm>
            <a:off x="8264693" y="2439937"/>
            <a:ext cx="990079" cy="369332"/>
          </a:xfrm>
          <a:prstGeom prst="rect">
            <a:avLst/>
          </a:prstGeom>
        </p:spPr>
        <p:txBody>
          <a:bodyPr wrap="none">
            <a:spAutoFit/>
          </a:bodyPr>
          <a:lstStyle/>
          <a:p>
            <a:r>
              <a:rPr lang="fr-FR" dirty="0">
                <a:solidFill>
                  <a:srgbClr val="002060"/>
                </a:solidFill>
                <a:latin typeface="Calibri" panose="020F0502020204030204" pitchFamily="34" charset="0"/>
                <a:ea typeface="Calibri" panose="020F0502020204030204" pitchFamily="34" charset="0"/>
                <a:cs typeface="Times New Roman" panose="02020603050405020304" pitchFamily="18" charset="0"/>
              </a:rPr>
              <a:t>Crit’Air 1</a:t>
            </a:r>
            <a:endParaRPr lang="fr-FR" dirty="0"/>
          </a:p>
        </p:txBody>
      </p:sp>
      <p:cxnSp>
        <p:nvCxnSpPr>
          <p:cNvPr id="31" name="Connecteur droit 30">
            <a:extLst>
              <a:ext uri="{FF2B5EF4-FFF2-40B4-BE49-F238E27FC236}">
                <a16:creationId xmlns:a16="http://schemas.microsoft.com/office/drawing/2014/main" id="{5C366D25-2D32-45DE-84EA-8CB77374CAD6}"/>
              </a:ext>
            </a:extLst>
          </p:cNvPr>
          <p:cNvCxnSpPr>
            <a:cxnSpLocks/>
          </p:cNvCxnSpPr>
          <p:nvPr/>
        </p:nvCxnSpPr>
        <p:spPr>
          <a:xfrm flipH="1">
            <a:off x="3241291" y="4644839"/>
            <a:ext cx="121280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32" name="Image 31">
            <a:extLst>
              <a:ext uri="{FF2B5EF4-FFF2-40B4-BE49-F238E27FC236}">
                <a16:creationId xmlns:a16="http://schemas.microsoft.com/office/drawing/2014/main" id="{D76C2E9F-7D2A-4B7C-9178-19532AC7AB55}"/>
              </a:ext>
            </a:extLst>
          </p:cNvPr>
          <p:cNvPicPr/>
          <p:nvPr/>
        </p:nvPicPr>
        <p:blipFill>
          <a:blip r:embed="rId5" cstate="email">
            <a:extLst>
              <a:ext uri="{28A0092B-C50C-407E-A947-70E740481C1C}">
                <a14:useLocalDpi xmlns:a14="http://schemas.microsoft.com/office/drawing/2010/main"/>
              </a:ext>
            </a:extLst>
          </a:blip>
          <a:stretch>
            <a:fillRect/>
          </a:stretch>
        </p:blipFill>
        <p:spPr>
          <a:xfrm>
            <a:off x="673574" y="1194626"/>
            <a:ext cx="4066684" cy="3806694"/>
          </a:xfrm>
          <a:prstGeom prst="rect">
            <a:avLst/>
          </a:prstGeom>
          <a:ln>
            <a:solidFill>
              <a:schemeClr val="accent4">
                <a:lumMod val="75000"/>
              </a:schemeClr>
            </a:solidFill>
          </a:ln>
          <a:effectLst>
            <a:outerShdw blurRad="292100" dist="139700" dir="2700000" algn="tl" rotWithShape="0">
              <a:srgbClr val="333333">
                <a:alpha val="65000"/>
              </a:srgbClr>
            </a:outerShdw>
          </a:effectLst>
        </p:spPr>
      </p:pic>
      <p:sp>
        <p:nvSpPr>
          <p:cNvPr id="33" name="Explosion : 8 points 32">
            <a:extLst>
              <a:ext uri="{FF2B5EF4-FFF2-40B4-BE49-F238E27FC236}">
                <a16:creationId xmlns:a16="http://schemas.microsoft.com/office/drawing/2014/main" id="{91DCFD65-C5B0-4DE4-BF57-60F48C8AB4DC}"/>
              </a:ext>
            </a:extLst>
          </p:cNvPr>
          <p:cNvSpPr/>
          <p:nvPr/>
        </p:nvSpPr>
        <p:spPr>
          <a:xfrm>
            <a:off x="2176377" y="2171018"/>
            <a:ext cx="302833" cy="217030"/>
          </a:xfrm>
          <a:prstGeom prst="irregularSeal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Explosion : 8 points 33">
            <a:extLst>
              <a:ext uri="{FF2B5EF4-FFF2-40B4-BE49-F238E27FC236}">
                <a16:creationId xmlns:a16="http://schemas.microsoft.com/office/drawing/2014/main" id="{EB34E0B7-772E-4F7A-9051-F8CEAEA3AA7D}"/>
              </a:ext>
            </a:extLst>
          </p:cNvPr>
          <p:cNvSpPr/>
          <p:nvPr/>
        </p:nvSpPr>
        <p:spPr>
          <a:xfrm>
            <a:off x="3015998" y="3007166"/>
            <a:ext cx="302833" cy="217030"/>
          </a:xfrm>
          <a:prstGeom prst="irregularSeal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Explosion : 8 points 34">
            <a:extLst>
              <a:ext uri="{FF2B5EF4-FFF2-40B4-BE49-F238E27FC236}">
                <a16:creationId xmlns:a16="http://schemas.microsoft.com/office/drawing/2014/main" id="{5142D082-1769-4673-8E7F-2FCC040B4105}"/>
              </a:ext>
            </a:extLst>
          </p:cNvPr>
          <p:cNvSpPr/>
          <p:nvPr/>
        </p:nvSpPr>
        <p:spPr>
          <a:xfrm>
            <a:off x="2363842" y="3513422"/>
            <a:ext cx="302833" cy="217030"/>
          </a:xfrm>
          <a:prstGeom prst="irregularSeal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Explosion : 8 points 35">
            <a:extLst>
              <a:ext uri="{FF2B5EF4-FFF2-40B4-BE49-F238E27FC236}">
                <a16:creationId xmlns:a16="http://schemas.microsoft.com/office/drawing/2014/main" id="{AD8588C8-8893-457B-9428-857B969A6FD6}"/>
              </a:ext>
            </a:extLst>
          </p:cNvPr>
          <p:cNvSpPr/>
          <p:nvPr/>
        </p:nvSpPr>
        <p:spPr>
          <a:xfrm>
            <a:off x="2997832" y="5513428"/>
            <a:ext cx="302833" cy="217030"/>
          </a:xfrm>
          <a:prstGeom prst="irregularSeal1">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7" name="Image 36">
            <a:extLst>
              <a:ext uri="{FF2B5EF4-FFF2-40B4-BE49-F238E27FC236}">
                <a16:creationId xmlns:a16="http://schemas.microsoft.com/office/drawing/2014/main" id="{1303C974-E175-4EB7-97D5-7CF50873E13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356" y="5445132"/>
            <a:ext cx="247650" cy="286345"/>
          </a:xfrm>
          <a:prstGeom prst="rect">
            <a:avLst/>
          </a:prstGeom>
        </p:spPr>
      </p:pic>
      <p:pic>
        <p:nvPicPr>
          <p:cNvPr id="38" name="Image 37">
            <a:extLst>
              <a:ext uri="{FF2B5EF4-FFF2-40B4-BE49-F238E27FC236}">
                <a16:creationId xmlns:a16="http://schemas.microsoft.com/office/drawing/2014/main" id="{40B600D2-4CA5-4BBA-AFD9-0E0B6F78950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73573" y="5092908"/>
            <a:ext cx="201216" cy="263128"/>
          </a:xfrm>
          <a:prstGeom prst="rect">
            <a:avLst/>
          </a:prstGeom>
        </p:spPr>
      </p:pic>
      <p:sp>
        <p:nvSpPr>
          <p:cNvPr id="39" name="ZoneTexte 38">
            <a:extLst>
              <a:ext uri="{FF2B5EF4-FFF2-40B4-BE49-F238E27FC236}">
                <a16:creationId xmlns:a16="http://schemas.microsoft.com/office/drawing/2014/main" id="{67C98CB2-C41C-4484-A090-C6C944971CC4}"/>
              </a:ext>
            </a:extLst>
          </p:cNvPr>
          <p:cNvSpPr txBox="1"/>
          <p:nvPr/>
        </p:nvSpPr>
        <p:spPr>
          <a:xfrm>
            <a:off x="918625" y="5113883"/>
            <a:ext cx="1377300" cy="261610"/>
          </a:xfrm>
          <a:prstGeom prst="rect">
            <a:avLst/>
          </a:prstGeom>
          <a:noFill/>
        </p:spPr>
        <p:txBody>
          <a:bodyPr wrap="none" rtlCol="0">
            <a:spAutoFit/>
          </a:bodyPr>
          <a:lstStyle/>
          <a:p>
            <a:r>
              <a:rPr lang="fr-FR" sz="1100" dirty="0"/>
              <a:t>Stations publiques </a:t>
            </a:r>
          </a:p>
        </p:txBody>
      </p:sp>
      <p:sp>
        <p:nvSpPr>
          <p:cNvPr id="40" name="ZoneTexte 39">
            <a:extLst>
              <a:ext uri="{FF2B5EF4-FFF2-40B4-BE49-F238E27FC236}">
                <a16:creationId xmlns:a16="http://schemas.microsoft.com/office/drawing/2014/main" id="{ACBAAAB1-7559-4907-8101-09A617343867}"/>
              </a:ext>
            </a:extLst>
          </p:cNvPr>
          <p:cNvSpPr txBox="1"/>
          <p:nvPr/>
        </p:nvSpPr>
        <p:spPr>
          <a:xfrm>
            <a:off x="935553" y="5438263"/>
            <a:ext cx="1249060" cy="430887"/>
          </a:xfrm>
          <a:prstGeom prst="rect">
            <a:avLst/>
          </a:prstGeom>
          <a:noFill/>
        </p:spPr>
        <p:txBody>
          <a:bodyPr wrap="none" rtlCol="0">
            <a:spAutoFit/>
          </a:bodyPr>
          <a:lstStyle/>
          <a:p>
            <a:r>
              <a:rPr lang="fr-FR" sz="1100" dirty="0"/>
              <a:t>Station en projet </a:t>
            </a:r>
            <a:br>
              <a:rPr lang="fr-FR" sz="1100" dirty="0"/>
            </a:br>
            <a:r>
              <a:rPr lang="fr-FR" sz="1100" dirty="0"/>
              <a:t>SDE 35</a:t>
            </a:r>
          </a:p>
        </p:txBody>
      </p:sp>
      <p:pic>
        <p:nvPicPr>
          <p:cNvPr id="41" name="Image 40">
            <a:extLst>
              <a:ext uri="{FF2B5EF4-FFF2-40B4-BE49-F238E27FC236}">
                <a16:creationId xmlns:a16="http://schemas.microsoft.com/office/drawing/2014/main" id="{E35D3EEF-75A6-4511-B367-E1A086523E8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3015999" y="5068515"/>
            <a:ext cx="237188" cy="263128"/>
          </a:xfrm>
          <a:prstGeom prst="rect">
            <a:avLst/>
          </a:prstGeom>
        </p:spPr>
      </p:pic>
      <p:sp>
        <p:nvSpPr>
          <p:cNvPr id="42" name="ZoneTexte 41">
            <a:extLst>
              <a:ext uri="{FF2B5EF4-FFF2-40B4-BE49-F238E27FC236}">
                <a16:creationId xmlns:a16="http://schemas.microsoft.com/office/drawing/2014/main" id="{A6ECB735-366B-4F74-8913-98BAD5B68C04}"/>
              </a:ext>
            </a:extLst>
          </p:cNvPr>
          <p:cNvSpPr txBox="1"/>
          <p:nvPr/>
        </p:nvSpPr>
        <p:spPr>
          <a:xfrm>
            <a:off x="3253188" y="5119043"/>
            <a:ext cx="1226618" cy="261610"/>
          </a:xfrm>
          <a:prstGeom prst="rect">
            <a:avLst/>
          </a:prstGeom>
          <a:noFill/>
        </p:spPr>
        <p:txBody>
          <a:bodyPr wrap="none" rtlCol="0">
            <a:spAutoFit/>
          </a:bodyPr>
          <a:lstStyle/>
          <a:p>
            <a:r>
              <a:rPr lang="fr-FR" sz="1100" dirty="0"/>
              <a:t>Stations privées </a:t>
            </a:r>
          </a:p>
        </p:txBody>
      </p:sp>
      <p:sp>
        <p:nvSpPr>
          <p:cNvPr id="43" name="ZoneTexte 42">
            <a:extLst>
              <a:ext uri="{FF2B5EF4-FFF2-40B4-BE49-F238E27FC236}">
                <a16:creationId xmlns:a16="http://schemas.microsoft.com/office/drawing/2014/main" id="{9269DA42-4D78-41E5-8F0E-1F90EAF11976}"/>
              </a:ext>
            </a:extLst>
          </p:cNvPr>
          <p:cNvSpPr txBox="1"/>
          <p:nvPr/>
        </p:nvSpPr>
        <p:spPr>
          <a:xfrm>
            <a:off x="3231712" y="5300508"/>
            <a:ext cx="1483098" cy="538609"/>
          </a:xfrm>
          <a:prstGeom prst="rect">
            <a:avLst/>
          </a:prstGeom>
          <a:noFill/>
        </p:spPr>
        <p:txBody>
          <a:bodyPr wrap="none" rtlCol="0">
            <a:spAutoFit/>
          </a:bodyPr>
          <a:lstStyle/>
          <a:p>
            <a:r>
              <a:rPr lang="fr-FR" dirty="0"/>
              <a:t> </a:t>
            </a:r>
            <a:r>
              <a:rPr lang="fr-FR" sz="1100" dirty="0"/>
              <a:t>Projet de station </a:t>
            </a:r>
            <a:br>
              <a:rPr lang="fr-FR" sz="1100" dirty="0"/>
            </a:br>
            <a:r>
              <a:rPr lang="fr-FR" sz="1100" dirty="0"/>
              <a:t>  transport public RM</a:t>
            </a:r>
          </a:p>
        </p:txBody>
      </p:sp>
      <p:pic>
        <p:nvPicPr>
          <p:cNvPr id="44" name="Image 43">
            <a:extLst>
              <a:ext uri="{FF2B5EF4-FFF2-40B4-BE49-F238E27FC236}">
                <a16:creationId xmlns:a16="http://schemas.microsoft.com/office/drawing/2014/main" id="{E896AD2A-1ECE-4962-AA32-00BBE81A629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3643478" y="2388049"/>
            <a:ext cx="145929" cy="161888"/>
          </a:xfrm>
          <a:prstGeom prst="rect">
            <a:avLst/>
          </a:prstGeom>
        </p:spPr>
      </p:pic>
      <p:pic>
        <p:nvPicPr>
          <p:cNvPr id="45" name="Image 44">
            <a:extLst>
              <a:ext uri="{FF2B5EF4-FFF2-40B4-BE49-F238E27FC236}">
                <a16:creationId xmlns:a16="http://schemas.microsoft.com/office/drawing/2014/main" id="{BDB26F99-FB23-491C-9B4E-197C21D2DDE2}"/>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924827" y="2254322"/>
            <a:ext cx="145929" cy="161888"/>
          </a:xfrm>
          <a:prstGeom prst="rect">
            <a:avLst/>
          </a:prstGeom>
        </p:spPr>
      </p:pic>
      <p:pic>
        <p:nvPicPr>
          <p:cNvPr id="12" name="Image 11">
            <a:extLst>
              <a:ext uri="{FF2B5EF4-FFF2-40B4-BE49-F238E27FC236}">
                <a16:creationId xmlns:a16="http://schemas.microsoft.com/office/drawing/2014/main" id="{5AC27634-2279-45D8-9B57-32195D980E2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73573" y="3817128"/>
            <a:ext cx="2155480" cy="1198906"/>
          </a:xfrm>
          <a:prstGeom prst="rect">
            <a:avLst/>
          </a:prstGeom>
        </p:spPr>
      </p:pic>
      <p:sp>
        <p:nvSpPr>
          <p:cNvPr id="46" name="Rectangle 45">
            <a:extLst>
              <a:ext uri="{FF2B5EF4-FFF2-40B4-BE49-F238E27FC236}">
                <a16:creationId xmlns:a16="http://schemas.microsoft.com/office/drawing/2014/main" id="{156B421B-F5A3-4DAD-8335-93C5FE30C0CB}"/>
              </a:ext>
            </a:extLst>
          </p:cNvPr>
          <p:cNvSpPr/>
          <p:nvPr/>
        </p:nvSpPr>
        <p:spPr>
          <a:xfrm>
            <a:off x="5448777" y="2765857"/>
            <a:ext cx="3598486" cy="369332"/>
          </a:xfrm>
          <a:prstGeom prst="rect">
            <a:avLst/>
          </a:prstGeom>
        </p:spPr>
        <p:txBody>
          <a:bodyPr wrap="none">
            <a:spAutoFit/>
          </a:bodyPr>
          <a:lstStyle/>
          <a:p>
            <a:r>
              <a:rPr lang="fr-FR"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100% de bus propres à horizon 2030</a:t>
            </a:r>
            <a:endParaRPr lang="fr-FR" dirty="0"/>
          </a:p>
        </p:txBody>
      </p:sp>
      <p:pic>
        <p:nvPicPr>
          <p:cNvPr id="26" name="Image 25">
            <a:extLst>
              <a:ext uri="{FF2B5EF4-FFF2-40B4-BE49-F238E27FC236}">
                <a16:creationId xmlns:a16="http://schemas.microsoft.com/office/drawing/2014/main" id="{03F33992-C8C1-43DE-BF32-5A2AAC74DC75}"/>
              </a:ext>
            </a:extLst>
          </p:cNvPr>
          <p:cNvPicPr>
            <a:picLocks noChangeAspect="1"/>
          </p:cNvPicPr>
          <p:nvPr/>
        </p:nvPicPr>
        <p:blipFill>
          <a:blip r:embed="rId11"/>
          <a:stretch>
            <a:fillRect/>
          </a:stretch>
        </p:blipFill>
        <p:spPr>
          <a:xfrm>
            <a:off x="0" y="899962"/>
            <a:ext cx="2065340" cy="1254179"/>
          </a:xfrm>
          <a:prstGeom prst="rect">
            <a:avLst/>
          </a:prstGeom>
        </p:spPr>
      </p:pic>
    </p:spTree>
    <p:extLst>
      <p:ext uri="{BB962C8B-B14F-4D97-AF65-F5344CB8AC3E}">
        <p14:creationId xmlns:p14="http://schemas.microsoft.com/office/powerpoint/2010/main" val="2933725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61454" y="1021716"/>
            <a:ext cx="7377175" cy="471900"/>
          </a:xfrm>
        </p:spPr>
        <p:txBody>
          <a:bodyPr/>
          <a:lstStyle/>
          <a:p>
            <a:r>
              <a:rPr lang="fr-FR" dirty="0"/>
              <a:t>Le financement du droit à l’injection</a:t>
            </a:r>
            <a:br>
              <a:rPr lang="fr-FR" dirty="0"/>
            </a:br>
            <a:endParaRPr lang="fr-FR" dirty="0"/>
          </a:p>
        </p:txBody>
      </p:sp>
      <p:sp>
        <p:nvSpPr>
          <p:cNvPr id="7" name="Rectangle 68">
            <a:extLst>
              <a:ext uri="{FF2B5EF4-FFF2-40B4-BE49-F238E27FC236}">
                <a16:creationId xmlns:a16="http://schemas.microsoft.com/office/drawing/2014/main" id="{30B4FDFF-0E2A-4D2D-BB32-1D2D1EAE041B}"/>
              </a:ext>
            </a:extLst>
          </p:cNvPr>
          <p:cNvSpPr/>
          <p:nvPr/>
        </p:nvSpPr>
        <p:spPr>
          <a:xfrm>
            <a:off x="681039" y="5692681"/>
            <a:ext cx="8479291" cy="603329"/>
          </a:xfrm>
          <a:prstGeom prst="rect">
            <a:avLst/>
          </a:prstGeom>
          <a:solidFill>
            <a:schemeClr val="bg1"/>
          </a:solidFill>
          <a:ln w="19050">
            <a:solidFill>
              <a:schemeClr val="accent2"/>
            </a:solidFill>
            <a:round/>
            <a:headEnd/>
            <a:tailEnd/>
          </a:ln>
        </p:spPr>
        <p:txBody>
          <a:bodyPr wrap="square" lIns="87750" tIns="29250" rIns="29250" bIns="29250" anchor="t">
            <a:noAutofit/>
          </a:bodyPr>
          <a:lstStyle/>
          <a:p>
            <a:pPr marL="278598" lvl="2" indent="-278598">
              <a:spcBef>
                <a:spcPts val="325"/>
              </a:spcBef>
              <a:spcAft>
                <a:spcPts val="487"/>
              </a:spcAft>
              <a:buSzPct val="90000"/>
              <a:buFont typeface="Arial" panose="020B0604020202020204" pitchFamily="34" charset="0"/>
              <a:buChar char="•"/>
            </a:pPr>
            <a:r>
              <a:rPr lang="fr-FR" sz="1137" dirty="0">
                <a:solidFill>
                  <a:srgbClr val="3C4F69"/>
                </a:solidFill>
              </a:rPr>
              <a:t>Financés par les </a:t>
            </a:r>
            <a:r>
              <a:rPr lang="fr-FR" sz="1137" b="1" dirty="0">
                <a:solidFill>
                  <a:srgbClr val="3C4F69"/>
                </a:solidFill>
              </a:rPr>
              <a:t>porteurs de projets à hauteur de 60%</a:t>
            </a:r>
          </a:p>
          <a:p>
            <a:pPr marL="278598" lvl="2" indent="-278598">
              <a:spcBef>
                <a:spcPts val="325"/>
              </a:spcBef>
              <a:spcAft>
                <a:spcPts val="487"/>
              </a:spcAft>
              <a:buSzPct val="90000"/>
              <a:buFont typeface="Arial" panose="020B0604020202020204" pitchFamily="34" charset="0"/>
              <a:buChar char="•"/>
            </a:pPr>
            <a:r>
              <a:rPr lang="fr-FR" sz="1137" dirty="0" err="1">
                <a:solidFill>
                  <a:srgbClr val="3C4F69"/>
                </a:solidFill>
              </a:rPr>
              <a:t>Éligibité</a:t>
            </a:r>
            <a:r>
              <a:rPr lang="fr-FR" sz="1137" dirty="0">
                <a:solidFill>
                  <a:srgbClr val="3C4F69"/>
                </a:solidFill>
              </a:rPr>
              <a:t> à la </a:t>
            </a:r>
            <a:r>
              <a:rPr lang="fr-FR" sz="1137" b="1" dirty="0">
                <a:solidFill>
                  <a:srgbClr val="3C4F69"/>
                </a:solidFill>
              </a:rPr>
              <a:t>mutualisation des coûts de raccordement </a:t>
            </a:r>
            <a:r>
              <a:rPr lang="fr-FR" sz="1137" dirty="0">
                <a:solidFill>
                  <a:srgbClr val="3C4F69"/>
                </a:solidFill>
              </a:rPr>
              <a:t>pour les ouvrages mutualisés via le </a:t>
            </a:r>
            <a:r>
              <a:rPr lang="fr-FR" sz="1137" b="1" dirty="0">
                <a:solidFill>
                  <a:srgbClr val="3C4F69"/>
                </a:solidFill>
              </a:rPr>
              <a:t>mécanisme de quote-part</a:t>
            </a:r>
          </a:p>
        </p:txBody>
      </p:sp>
      <p:sp>
        <p:nvSpPr>
          <p:cNvPr id="8" name="ZoneTexte 7"/>
          <p:cNvSpPr txBox="1"/>
          <p:nvPr/>
        </p:nvSpPr>
        <p:spPr>
          <a:xfrm>
            <a:off x="558961" y="5395239"/>
            <a:ext cx="1819578" cy="267317"/>
          </a:xfrm>
          <a:prstGeom prst="rect">
            <a:avLst/>
          </a:prstGeom>
          <a:solidFill>
            <a:schemeClr val="bg1"/>
          </a:solidFill>
        </p:spPr>
        <p:txBody>
          <a:bodyPr wrap="square" rtlCol="0">
            <a:spAutoFit/>
          </a:bodyPr>
          <a:lstStyle/>
          <a:p>
            <a:r>
              <a:rPr lang="fr-FR" sz="1137" b="1" dirty="0">
                <a:solidFill>
                  <a:schemeClr val="accent2"/>
                </a:solidFill>
              </a:rPr>
              <a:t>Les Raccordements</a:t>
            </a:r>
          </a:p>
        </p:txBody>
      </p:sp>
      <p:sp>
        <p:nvSpPr>
          <p:cNvPr id="9" name="Rectangle 68">
            <a:extLst>
              <a:ext uri="{FF2B5EF4-FFF2-40B4-BE49-F238E27FC236}">
                <a16:creationId xmlns:a16="http://schemas.microsoft.com/office/drawing/2014/main" id="{30B4FDFF-0E2A-4D2D-BB32-1D2D1EAE041B}"/>
              </a:ext>
            </a:extLst>
          </p:cNvPr>
          <p:cNvSpPr/>
          <p:nvPr/>
        </p:nvSpPr>
        <p:spPr>
          <a:xfrm>
            <a:off x="681039" y="2709275"/>
            <a:ext cx="8479291" cy="685489"/>
          </a:xfrm>
          <a:prstGeom prst="rect">
            <a:avLst/>
          </a:prstGeom>
          <a:solidFill>
            <a:schemeClr val="bg1"/>
          </a:solidFill>
          <a:ln w="19050">
            <a:solidFill>
              <a:schemeClr val="accent6"/>
            </a:solidFill>
            <a:round/>
            <a:headEnd/>
            <a:tailEnd/>
          </a:ln>
        </p:spPr>
        <p:txBody>
          <a:bodyPr wrap="square" lIns="87750" tIns="29250" rIns="29250" bIns="29250" anchor="t">
            <a:noAutofit/>
          </a:bodyPr>
          <a:lstStyle/>
          <a:p>
            <a:pPr marL="278598" lvl="2" indent="-278598">
              <a:spcBef>
                <a:spcPts val="325"/>
              </a:spcBef>
              <a:spcAft>
                <a:spcPts val="487"/>
              </a:spcAft>
              <a:buSzPct val="90000"/>
              <a:buFont typeface="Arial" panose="020B0604020202020204" pitchFamily="34" charset="0"/>
              <a:buChar char="•"/>
            </a:pPr>
            <a:r>
              <a:rPr lang="fr-FR" sz="1137" dirty="0">
                <a:solidFill>
                  <a:srgbClr val="3C4F69"/>
                </a:solidFill>
              </a:rPr>
              <a:t>Investissements portés par les tarifs des opérateurs de réseaux </a:t>
            </a:r>
            <a:r>
              <a:rPr lang="fr-FR" sz="1137" b="1" dirty="0">
                <a:solidFill>
                  <a:srgbClr val="3C4F69"/>
                </a:solidFill>
              </a:rPr>
              <a:t>si I/V &lt; 4 700 €/Nm3/h </a:t>
            </a:r>
            <a:r>
              <a:rPr lang="fr-FR" sz="1137" dirty="0">
                <a:solidFill>
                  <a:srgbClr val="3C4F69"/>
                </a:solidFill>
              </a:rPr>
              <a:t>(Eligibilité à la mutualisation des couts de renforcement) </a:t>
            </a:r>
          </a:p>
          <a:p>
            <a:pPr marL="278598" lvl="2" indent="-278598">
              <a:spcBef>
                <a:spcPts val="325"/>
              </a:spcBef>
              <a:spcAft>
                <a:spcPts val="487"/>
              </a:spcAft>
              <a:buSzPct val="90000"/>
              <a:buFont typeface="Arial" panose="020B0604020202020204" pitchFamily="34" charset="0"/>
              <a:buChar char="•"/>
            </a:pPr>
            <a:r>
              <a:rPr lang="fr-FR" sz="1137" dirty="0">
                <a:solidFill>
                  <a:srgbClr val="3C4F69"/>
                </a:solidFill>
              </a:rPr>
              <a:t>Mise en place d’un </a:t>
            </a:r>
            <a:r>
              <a:rPr lang="fr-FR" sz="1137" b="1" dirty="0">
                <a:solidFill>
                  <a:srgbClr val="3C4F69"/>
                </a:solidFill>
              </a:rPr>
              <a:t>timbre d’injection </a:t>
            </a:r>
            <a:r>
              <a:rPr lang="fr-FR" sz="1137" dirty="0">
                <a:solidFill>
                  <a:srgbClr val="3C4F69"/>
                </a:solidFill>
              </a:rPr>
              <a:t>établi à partir du zonage de raccordement (3 niveaux de tarification)</a:t>
            </a:r>
          </a:p>
        </p:txBody>
      </p:sp>
      <p:sp>
        <p:nvSpPr>
          <p:cNvPr id="10" name="ZoneTexte 9"/>
          <p:cNvSpPr txBox="1"/>
          <p:nvPr/>
        </p:nvSpPr>
        <p:spPr>
          <a:xfrm>
            <a:off x="441033" y="2411834"/>
            <a:ext cx="1783887" cy="267317"/>
          </a:xfrm>
          <a:prstGeom prst="rect">
            <a:avLst/>
          </a:prstGeom>
          <a:solidFill>
            <a:schemeClr val="bg1"/>
          </a:solidFill>
        </p:spPr>
        <p:txBody>
          <a:bodyPr wrap="square" rtlCol="0">
            <a:spAutoFit/>
          </a:bodyPr>
          <a:lstStyle/>
          <a:p>
            <a:r>
              <a:rPr lang="fr-FR" sz="1137" b="1" dirty="0">
                <a:solidFill>
                  <a:schemeClr val="accent6"/>
                </a:solidFill>
              </a:rPr>
              <a:t>Les Renforcements</a:t>
            </a:r>
          </a:p>
        </p:txBody>
      </p:sp>
      <p:sp>
        <p:nvSpPr>
          <p:cNvPr id="11" name="Rectangle 68">
            <a:extLst>
              <a:ext uri="{FF2B5EF4-FFF2-40B4-BE49-F238E27FC236}">
                <a16:creationId xmlns:a16="http://schemas.microsoft.com/office/drawing/2014/main" id="{30B4FDFF-0E2A-4D2D-BB32-1D2D1EAE041B}"/>
              </a:ext>
            </a:extLst>
          </p:cNvPr>
          <p:cNvSpPr/>
          <p:nvPr/>
        </p:nvSpPr>
        <p:spPr>
          <a:xfrm>
            <a:off x="5129895" y="3895137"/>
            <a:ext cx="4029755" cy="1485007"/>
          </a:xfrm>
          <a:prstGeom prst="rect">
            <a:avLst/>
          </a:prstGeom>
          <a:solidFill>
            <a:schemeClr val="bg1"/>
          </a:solidFill>
          <a:ln w="19050">
            <a:solidFill>
              <a:schemeClr val="accent6"/>
            </a:solidFill>
            <a:round/>
            <a:headEnd/>
            <a:tailEnd/>
          </a:ln>
        </p:spPr>
        <p:txBody>
          <a:bodyPr wrap="square" lIns="87750" tIns="29250" rIns="29250" bIns="29250" anchor="t">
            <a:noAutofit/>
          </a:bodyPr>
          <a:lstStyle/>
          <a:p>
            <a:pPr marL="232165" lvl="2" indent="-232165">
              <a:spcBef>
                <a:spcPts val="325"/>
              </a:spcBef>
              <a:spcAft>
                <a:spcPts val="487"/>
              </a:spcAft>
              <a:buSzPct val="90000"/>
              <a:buFont typeface="Arial" panose="020B0604020202020204" pitchFamily="34" charset="0"/>
              <a:buChar char="•"/>
            </a:pPr>
            <a:r>
              <a:rPr lang="fr-FR" sz="1137" b="1" dirty="0">
                <a:solidFill>
                  <a:srgbClr val="3C4F69"/>
                </a:solidFill>
              </a:rPr>
              <a:t>Niveau 3</a:t>
            </a:r>
            <a:r>
              <a:rPr lang="fr-FR" sz="1137" dirty="0">
                <a:solidFill>
                  <a:srgbClr val="3C4F69"/>
                </a:solidFill>
              </a:rPr>
              <a:t> : zones où il est prévu un rebours ou une compression mutualisée : </a:t>
            </a:r>
            <a:r>
              <a:rPr lang="fr-FR" sz="1137" b="1" dirty="0">
                <a:solidFill>
                  <a:srgbClr val="3C4F69"/>
                </a:solidFill>
              </a:rPr>
              <a:t>0,7 €/MWh</a:t>
            </a:r>
          </a:p>
          <a:p>
            <a:pPr marL="232165" lvl="2" indent="-232165">
              <a:spcBef>
                <a:spcPts val="325"/>
              </a:spcBef>
              <a:spcAft>
                <a:spcPts val="487"/>
              </a:spcAft>
              <a:buSzPct val="90000"/>
              <a:buFont typeface="Arial" panose="020B0604020202020204" pitchFamily="34" charset="0"/>
              <a:buChar char="•"/>
            </a:pPr>
            <a:r>
              <a:rPr lang="fr-FR" sz="1137" b="1" dirty="0">
                <a:solidFill>
                  <a:srgbClr val="3C4F69"/>
                </a:solidFill>
              </a:rPr>
              <a:t>Niveau 2</a:t>
            </a:r>
            <a:r>
              <a:rPr lang="fr-FR" sz="1137" dirty="0">
                <a:solidFill>
                  <a:srgbClr val="3C4F69"/>
                </a:solidFill>
              </a:rPr>
              <a:t> : zones où il est prévu un maillage ou une extension mutualisée : </a:t>
            </a:r>
            <a:r>
              <a:rPr lang="fr-FR" sz="1137" b="1" dirty="0">
                <a:solidFill>
                  <a:srgbClr val="3C4F69"/>
                </a:solidFill>
              </a:rPr>
              <a:t>0,4 €/MWh</a:t>
            </a:r>
          </a:p>
          <a:p>
            <a:pPr marL="232165" lvl="2" indent="-232165">
              <a:spcBef>
                <a:spcPts val="325"/>
              </a:spcBef>
              <a:spcAft>
                <a:spcPts val="487"/>
              </a:spcAft>
              <a:buSzPct val="90000"/>
              <a:buFont typeface="Arial" panose="020B0604020202020204" pitchFamily="34" charset="0"/>
              <a:buChar char="•"/>
            </a:pPr>
            <a:r>
              <a:rPr lang="fr-FR" sz="1137" b="1" dirty="0">
                <a:solidFill>
                  <a:srgbClr val="3C4F69"/>
                </a:solidFill>
              </a:rPr>
              <a:t>Niveau 1</a:t>
            </a:r>
            <a:r>
              <a:rPr lang="fr-FR" sz="1137" dirty="0">
                <a:solidFill>
                  <a:srgbClr val="3C4F69"/>
                </a:solidFill>
              </a:rPr>
              <a:t> : toutes les autres zones : </a:t>
            </a:r>
            <a:r>
              <a:rPr lang="fr-FR" sz="1137" b="1" dirty="0">
                <a:solidFill>
                  <a:srgbClr val="3C4F69"/>
                </a:solidFill>
              </a:rPr>
              <a:t>0 €/MWh</a:t>
            </a:r>
          </a:p>
          <a:p>
            <a:pPr marL="232165" lvl="2" indent="-232165">
              <a:spcBef>
                <a:spcPts val="325"/>
              </a:spcBef>
              <a:spcAft>
                <a:spcPts val="487"/>
              </a:spcAft>
              <a:buSzPct val="90000"/>
              <a:buFont typeface="Arial" panose="020B0604020202020204" pitchFamily="34" charset="0"/>
              <a:buChar char="•"/>
            </a:pPr>
            <a:r>
              <a:rPr lang="fr-FR" sz="1137" b="1" dirty="0">
                <a:solidFill>
                  <a:srgbClr val="3C4F69"/>
                </a:solidFill>
              </a:rPr>
              <a:t>Les niveaux ne se cumulent pas </a:t>
            </a:r>
          </a:p>
        </p:txBody>
      </p:sp>
      <p:sp>
        <p:nvSpPr>
          <p:cNvPr id="12" name="ZoneTexte 11"/>
          <p:cNvSpPr txBox="1"/>
          <p:nvPr/>
        </p:nvSpPr>
        <p:spPr>
          <a:xfrm>
            <a:off x="4953001" y="3577034"/>
            <a:ext cx="2087333" cy="267317"/>
          </a:xfrm>
          <a:prstGeom prst="rect">
            <a:avLst/>
          </a:prstGeom>
          <a:solidFill>
            <a:schemeClr val="bg1"/>
          </a:solidFill>
        </p:spPr>
        <p:txBody>
          <a:bodyPr wrap="square" rtlCol="0">
            <a:spAutoFit/>
          </a:bodyPr>
          <a:lstStyle/>
          <a:p>
            <a:r>
              <a:rPr lang="fr-FR" sz="1137" b="1" dirty="0">
                <a:solidFill>
                  <a:schemeClr val="accent6"/>
                </a:solidFill>
              </a:rPr>
              <a:t>3 niveaux de timbre</a:t>
            </a:r>
          </a:p>
        </p:txBody>
      </p:sp>
      <p:sp>
        <p:nvSpPr>
          <p:cNvPr id="13" name="Rectangle 68">
            <a:extLst>
              <a:ext uri="{FF2B5EF4-FFF2-40B4-BE49-F238E27FC236}">
                <a16:creationId xmlns:a16="http://schemas.microsoft.com/office/drawing/2014/main" id="{30B4FDFF-0E2A-4D2D-BB32-1D2D1EAE041B}"/>
              </a:ext>
            </a:extLst>
          </p:cNvPr>
          <p:cNvSpPr/>
          <p:nvPr/>
        </p:nvSpPr>
        <p:spPr>
          <a:xfrm>
            <a:off x="681038" y="3910509"/>
            <a:ext cx="4029755" cy="1462364"/>
          </a:xfrm>
          <a:prstGeom prst="rect">
            <a:avLst/>
          </a:prstGeom>
          <a:solidFill>
            <a:schemeClr val="bg1"/>
          </a:solidFill>
          <a:ln w="19050">
            <a:solidFill>
              <a:schemeClr val="accent6"/>
            </a:solidFill>
            <a:round/>
            <a:headEnd/>
            <a:tailEnd/>
          </a:ln>
        </p:spPr>
        <p:txBody>
          <a:bodyPr wrap="square" lIns="87750" tIns="29250" rIns="29250" bIns="29250" anchor="t">
            <a:noAutofit/>
          </a:bodyPr>
          <a:lstStyle/>
          <a:p>
            <a:pPr lvl="2">
              <a:spcBef>
                <a:spcPts val="325"/>
              </a:spcBef>
              <a:spcAft>
                <a:spcPts val="487"/>
              </a:spcAft>
              <a:buSzPct val="90000"/>
            </a:pPr>
            <a:r>
              <a:rPr lang="fr-FR" sz="1137" b="1" dirty="0">
                <a:solidFill>
                  <a:srgbClr val="3C4F69"/>
                </a:solidFill>
              </a:rPr>
              <a:t>L’étude de raccordement </a:t>
            </a:r>
            <a:r>
              <a:rPr lang="fr-FR" sz="1137" dirty="0">
                <a:solidFill>
                  <a:srgbClr val="3C4F69"/>
                </a:solidFill>
              </a:rPr>
              <a:t>remise au porteur de projet donne une </a:t>
            </a:r>
            <a:r>
              <a:rPr lang="fr-FR" sz="1137" b="1" dirty="0">
                <a:solidFill>
                  <a:srgbClr val="3C4F69"/>
                </a:solidFill>
              </a:rPr>
              <a:t>visibilité</a:t>
            </a:r>
            <a:r>
              <a:rPr lang="fr-FR" sz="1137" dirty="0">
                <a:solidFill>
                  <a:srgbClr val="3C4F69"/>
                </a:solidFill>
              </a:rPr>
              <a:t> sur :</a:t>
            </a:r>
          </a:p>
          <a:p>
            <a:pPr marL="232165" lvl="2" indent="-232165">
              <a:spcBef>
                <a:spcPts val="325"/>
              </a:spcBef>
              <a:spcAft>
                <a:spcPts val="487"/>
              </a:spcAft>
              <a:buSzPct val="90000"/>
              <a:buFont typeface="Arial" panose="020B0604020202020204" pitchFamily="34" charset="0"/>
              <a:buChar char="•"/>
            </a:pPr>
            <a:r>
              <a:rPr lang="fr-FR" sz="1137" dirty="0">
                <a:solidFill>
                  <a:srgbClr val="3C4F69"/>
                </a:solidFill>
              </a:rPr>
              <a:t>Les </a:t>
            </a:r>
            <a:r>
              <a:rPr lang="fr-FR" sz="1137" b="1" dirty="0">
                <a:solidFill>
                  <a:srgbClr val="3C4F69"/>
                </a:solidFill>
              </a:rPr>
              <a:t>coûts de raccordement </a:t>
            </a:r>
            <a:r>
              <a:rPr lang="fr-FR" sz="1137" dirty="0">
                <a:solidFill>
                  <a:srgbClr val="3C4F69"/>
                </a:solidFill>
              </a:rPr>
              <a:t>de son projet</a:t>
            </a:r>
          </a:p>
          <a:p>
            <a:pPr marL="232165" lvl="2" indent="-232165">
              <a:spcBef>
                <a:spcPts val="325"/>
              </a:spcBef>
              <a:spcAft>
                <a:spcPts val="487"/>
              </a:spcAft>
              <a:buSzPct val="90000"/>
              <a:buFont typeface="Arial" panose="020B0604020202020204" pitchFamily="34" charset="0"/>
              <a:buChar char="•"/>
            </a:pPr>
            <a:r>
              <a:rPr lang="fr-FR" sz="1137" dirty="0">
                <a:solidFill>
                  <a:srgbClr val="3C4F69"/>
                </a:solidFill>
              </a:rPr>
              <a:t>Ses </a:t>
            </a:r>
            <a:r>
              <a:rPr lang="fr-FR" sz="1137" b="1" dirty="0">
                <a:solidFill>
                  <a:srgbClr val="3C4F69"/>
                </a:solidFill>
              </a:rPr>
              <a:t>conditions d’injection </a:t>
            </a:r>
            <a:r>
              <a:rPr lang="fr-FR" sz="1137" dirty="0">
                <a:solidFill>
                  <a:srgbClr val="3C4F69"/>
                </a:solidFill>
              </a:rPr>
              <a:t>dans le réseau</a:t>
            </a:r>
          </a:p>
          <a:p>
            <a:pPr marL="232165" lvl="2" indent="-232165">
              <a:spcBef>
                <a:spcPts val="325"/>
              </a:spcBef>
              <a:spcAft>
                <a:spcPts val="487"/>
              </a:spcAft>
              <a:buSzPct val="90000"/>
              <a:buFont typeface="Arial" panose="020B0604020202020204" pitchFamily="34" charset="0"/>
              <a:buChar char="•"/>
            </a:pPr>
            <a:r>
              <a:rPr lang="fr-FR" sz="1137" dirty="0">
                <a:solidFill>
                  <a:srgbClr val="3C4F69"/>
                </a:solidFill>
              </a:rPr>
              <a:t>Le </a:t>
            </a:r>
            <a:r>
              <a:rPr lang="fr-FR" sz="1137" b="1" dirty="0">
                <a:solidFill>
                  <a:srgbClr val="3C4F69"/>
                </a:solidFill>
              </a:rPr>
              <a:t>timbre d’injection </a:t>
            </a:r>
            <a:r>
              <a:rPr lang="fr-FR" sz="1137" dirty="0">
                <a:solidFill>
                  <a:srgbClr val="3C4F69"/>
                </a:solidFill>
              </a:rPr>
              <a:t>auquel son site sera soumis</a:t>
            </a:r>
          </a:p>
        </p:txBody>
      </p:sp>
      <p:sp>
        <p:nvSpPr>
          <p:cNvPr id="14" name="ZoneTexte 13"/>
          <p:cNvSpPr txBox="1"/>
          <p:nvPr/>
        </p:nvSpPr>
        <p:spPr>
          <a:xfrm>
            <a:off x="558962" y="3577034"/>
            <a:ext cx="1349659" cy="267317"/>
          </a:xfrm>
          <a:prstGeom prst="rect">
            <a:avLst/>
          </a:prstGeom>
          <a:solidFill>
            <a:schemeClr val="bg1"/>
          </a:solidFill>
        </p:spPr>
        <p:txBody>
          <a:bodyPr wrap="square" rtlCol="0">
            <a:spAutoFit/>
          </a:bodyPr>
          <a:lstStyle/>
          <a:p>
            <a:r>
              <a:rPr lang="fr-FR" sz="1137" b="1" dirty="0">
                <a:solidFill>
                  <a:schemeClr val="accent6"/>
                </a:solidFill>
              </a:rPr>
              <a:t>Modalités</a:t>
            </a:r>
          </a:p>
        </p:txBody>
      </p:sp>
    </p:spTree>
    <p:extLst>
      <p:ext uri="{BB962C8B-B14F-4D97-AF65-F5344CB8AC3E}">
        <p14:creationId xmlns:p14="http://schemas.microsoft.com/office/powerpoint/2010/main" val="1797337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0578052B-73B1-4ACA-AF54-90F38E5173DE}"/>
              </a:ext>
            </a:extLst>
          </p:cNvPr>
          <p:cNvSpPr>
            <a:spLocks noGrp="1"/>
          </p:cNvSpPr>
          <p:nvPr>
            <p:ph type="sldNum" idx="12"/>
          </p:nvPr>
        </p:nvSpPr>
        <p:spPr/>
        <p:txBody>
          <a:bodyPr/>
          <a:lstStyle/>
          <a:p>
            <a:pPr>
              <a:spcBef>
                <a:spcPts val="0"/>
              </a:spcBef>
              <a:spcAft>
                <a:spcPts val="0"/>
              </a:spcAft>
            </a:pPr>
            <a:fld id="{00000000-1234-1234-1234-123412341234}" type="slidenum">
              <a:rPr lang="fr-FR" smtClean="0"/>
              <a:pPr>
                <a:spcBef>
                  <a:spcPts val="0"/>
                </a:spcBef>
                <a:spcAft>
                  <a:spcPts val="0"/>
                </a:spcAft>
              </a:pPr>
              <a:t>8</a:t>
            </a:fld>
            <a:endParaRPr lang="fr-FR"/>
          </a:p>
        </p:txBody>
      </p:sp>
      <p:graphicFrame>
        <p:nvGraphicFramePr>
          <p:cNvPr id="3" name="Objet 2">
            <a:extLst>
              <a:ext uri="{FF2B5EF4-FFF2-40B4-BE49-F238E27FC236}">
                <a16:creationId xmlns:a16="http://schemas.microsoft.com/office/drawing/2014/main" id="{5781C47D-BE59-4E81-B914-F9DDE338AF3C}"/>
              </a:ext>
            </a:extLst>
          </p:cNvPr>
          <p:cNvGraphicFramePr>
            <a:graphicFrameLocks noChangeAspect="1"/>
          </p:cNvGraphicFramePr>
          <p:nvPr>
            <p:extLst>
              <p:ext uri="{D42A27DB-BD31-4B8C-83A1-F6EECF244321}">
                <p14:modId xmlns:p14="http://schemas.microsoft.com/office/powerpoint/2010/main" val="726588712"/>
              </p:ext>
            </p:extLst>
          </p:nvPr>
        </p:nvGraphicFramePr>
        <p:xfrm>
          <a:off x="5289605" y="-32673"/>
          <a:ext cx="4616395" cy="6923346"/>
        </p:xfrm>
        <a:graphic>
          <a:graphicData uri="http://schemas.openxmlformats.org/presentationml/2006/ole">
            <mc:AlternateContent xmlns:mc="http://schemas.openxmlformats.org/markup-compatibility/2006">
              <mc:Choice xmlns:v="urn:schemas-microsoft-com:vml" Requires="v">
                <p:oleObj spid="_x0000_s2057" name="Acrobat Document" r:id="rId3" imgW="7200770" imgH="10801142" progId="AcroExch.Document.DC">
                  <p:embed/>
                </p:oleObj>
              </mc:Choice>
              <mc:Fallback>
                <p:oleObj name="Acrobat Document" r:id="rId3" imgW="7200770" imgH="10801142" progId="AcroExch.Document.DC">
                  <p:embed/>
                  <p:pic>
                    <p:nvPicPr>
                      <p:cNvPr id="0" name=""/>
                      <p:cNvPicPr/>
                      <p:nvPr/>
                    </p:nvPicPr>
                    <p:blipFill>
                      <a:blip r:embed="rId4"/>
                      <a:stretch>
                        <a:fillRect/>
                      </a:stretch>
                    </p:blipFill>
                    <p:spPr>
                      <a:xfrm>
                        <a:off x="5289605" y="-32673"/>
                        <a:ext cx="4616395" cy="6923346"/>
                      </a:xfrm>
                      <a:prstGeom prst="rect">
                        <a:avLst/>
                      </a:prstGeom>
                    </p:spPr>
                  </p:pic>
                </p:oleObj>
              </mc:Fallback>
            </mc:AlternateContent>
          </a:graphicData>
        </a:graphic>
      </p:graphicFrame>
      <p:pic>
        <p:nvPicPr>
          <p:cNvPr id="2054" name="ymail_attachmentIdd32be1fc-3dba-463b-b4ee-e7d5705f1af2">
            <a:extLst>
              <a:ext uri="{FF2B5EF4-FFF2-40B4-BE49-F238E27FC236}">
                <a16:creationId xmlns:a16="http://schemas.microsoft.com/office/drawing/2014/main" id="{5EA4866D-4AA4-4553-BE82-F86933EF913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759" t="24352" r="23903" b="42255"/>
          <a:stretch/>
        </p:blipFill>
        <p:spPr bwMode="auto">
          <a:xfrm>
            <a:off x="525861" y="2145935"/>
            <a:ext cx="4256346" cy="3140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a:extLst>
              <a:ext uri="{FF2B5EF4-FFF2-40B4-BE49-F238E27FC236}">
                <a16:creationId xmlns:a16="http://schemas.microsoft.com/office/drawing/2014/main" id="{AC59D585-33EC-4FA3-8E2C-926C5847BB1E}"/>
              </a:ext>
            </a:extLst>
          </p:cNvPr>
          <p:cNvSpPr txBox="1"/>
          <p:nvPr/>
        </p:nvSpPr>
        <p:spPr>
          <a:xfrm>
            <a:off x="562717" y="5313007"/>
            <a:ext cx="4390283" cy="1477328"/>
          </a:xfrm>
          <a:prstGeom prst="rect">
            <a:avLst/>
          </a:prstGeom>
          <a:noFill/>
        </p:spPr>
        <p:txBody>
          <a:bodyPr wrap="square" rtlCol="0">
            <a:spAutoFit/>
          </a:bodyPr>
          <a:lstStyle/>
          <a:p>
            <a:r>
              <a:rPr lang="fr-FR" dirty="0"/>
              <a:t>Romain, porteur du projet de Chavagne ! Projet collectif de 4 agriculteurs</a:t>
            </a:r>
          </a:p>
          <a:p>
            <a:r>
              <a:rPr lang="fr-FR" dirty="0">
                <a:hlinkClick r:id="rId6"/>
              </a:rPr>
              <a:t>https://www.chavagne.fr/actualites/unite-de-methanisation/</a:t>
            </a:r>
            <a:endParaRPr lang="fr-FR" dirty="0"/>
          </a:p>
          <a:p>
            <a:endParaRPr lang="fr-FR" dirty="0"/>
          </a:p>
        </p:txBody>
      </p:sp>
      <p:cxnSp>
        <p:nvCxnSpPr>
          <p:cNvPr id="6" name="Connecteur droit avec flèche 5">
            <a:extLst>
              <a:ext uri="{FF2B5EF4-FFF2-40B4-BE49-F238E27FC236}">
                <a16:creationId xmlns:a16="http://schemas.microsoft.com/office/drawing/2014/main" id="{86AB7037-478F-484D-B6FD-A71C7DA1EAC9}"/>
              </a:ext>
            </a:extLst>
          </p:cNvPr>
          <p:cNvCxnSpPr>
            <a:cxnSpLocks/>
            <a:stCxn id="4" idx="0"/>
          </p:cNvCxnSpPr>
          <p:nvPr/>
        </p:nvCxnSpPr>
        <p:spPr>
          <a:xfrm flipH="1" flipV="1">
            <a:off x="1597572" y="4120055"/>
            <a:ext cx="1160287" cy="11929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459329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21047&quot;&gt;&lt;version val=&quot;23270&quot;/&gt;&lt;CPresentation id=&quot;1&quot;&gt;&lt;m_precDefaultNumber/&gt;&lt;m_precDefaultPercent/&gt;&lt;m_precDefaultDate/&gt;&lt;m_precDefaultYear/&gt;&lt;m_precDefaultQuarter/&gt;&lt;m_precDefaultMonth/&gt;&lt;m_precDefaultWeek/&gt;&lt;m_precDefaultDay/&gt;&lt;m_mruColor&gt;&lt;m_vecMRU length=&quot;5&quot;&gt;&lt;elem m_fUsage=&quot;1.31949000000000010000E+000&quot;&gt;&lt;m_msothmcolidx val=&quot;0&quot;/&gt;&lt;m_rgb r=&quot;a6&quot; g=&quot;12&quot; b=&quot;2&quot;/&gt;&lt;m_ppcolschidx tagver0=&quot;23004&quot; tagname0=&quot;m_ppcolschidxUNRECOGNIZED&quot; val=&quot;0&quot;/&gt;&lt;m_nBrightness val=&quot;0&quot;/&gt;&lt;/elem&gt;&lt;elem m_fUsage=&quot;1.00000000000000000000E+000&quot;&gt;&lt;m_msothmcolidx val=&quot;0&quot;/&gt;&lt;m_rgb r=&quot;12&quot; g=&quot;a5&quot; b=&quot;87&quot;/&gt;&lt;m_ppcolschidx tagver0=&quot;23004&quot; tagname0=&quot;m_ppcolschidxUNRECOGNIZED&quot; val=&quot;0&quot;/&gt;&lt;m_nBrightness val=&quot;0&quot;/&gt;&lt;/elem&gt;&lt;elem m_fUsage=&quot;9.00000000000000020000E-001&quot;&gt;&lt;m_msothmcolidx val=&quot;0&quot;/&gt;&lt;m_rgb r=&quot;54&quot; g=&quot;8a&quot; b=&quot;2d&quot;/&gt;&lt;m_ppcolschidx tagver0=&quot;23004&quot; tagname0=&quot;m_ppcolschidxUNRECOGNIZED&quot; val=&quot;0&quot;/&gt;&lt;m_nBrightness val=&quot;0&quot;/&gt;&lt;/elem&gt;&lt;elem m_fUsage=&quot;8.10000000000000050000E-001&quot;&gt;&lt;m_msothmcolidx val=&quot;0&quot;/&gt;&lt;m_rgb r=&quot;1e&quot; g=&quot;6f&quot; b=&quot;6&quot;/&gt;&lt;m_ppcolschidx tagver0=&quot;23004&quot; tagname0=&quot;m_ppcolschidxUNRECOGNIZED&quot; val=&quot;0&quot;/&gt;&lt;m_nBrightness val=&quot;0&quot;/&gt;&lt;/elem&gt;&lt;elem m_fUsage=&quot;6.56100000000000130000E-001&quot;&gt;&lt;m_msothmcolidx val=&quot;0&quot;/&gt;&lt;m_rgb r=&quot;dc&quot; g=&quot;87&quot; b=&quot;7&quot;/&gt;&lt;m_ppcolschidx tagver0=&quot;23004&quot; tagname0=&quot;m_ppcolschidxUNRECOGNIZED&quot; val=&quot;0&quot;/&gt;&lt;m_nBrightness val=&quot;0&quot;/&gt;&lt;/elem&gt;&lt;/m_vecMRU&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GRDF_Turquoise">
  <a:themeElements>
    <a:clrScheme name="GRDF">
      <a:dk1>
        <a:sysClr val="windowText" lastClr="000000"/>
      </a:dk1>
      <a:lt1>
        <a:srgbClr val="FFFFFF"/>
      </a:lt1>
      <a:dk2>
        <a:srgbClr val="662483"/>
      </a:dk2>
      <a:lt2>
        <a:srgbClr val="CCCCC6"/>
      </a:lt2>
      <a:accent1>
        <a:srgbClr val="0053A1"/>
      </a:accent1>
      <a:accent2>
        <a:srgbClr val="009BC4"/>
      </a:accent2>
      <a:accent3>
        <a:srgbClr val="00B1AF"/>
      </a:accent3>
      <a:accent4>
        <a:srgbClr val="71B857"/>
      </a:accent4>
      <a:accent5>
        <a:srgbClr val="FAB200"/>
      </a:accent5>
      <a:accent6>
        <a:srgbClr val="9796A3"/>
      </a:accent6>
      <a:hlink>
        <a:srgbClr val="000000"/>
      </a:hlink>
      <a:folHlink>
        <a:srgbClr val="000000"/>
      </a:folHlink>
    </a:clrScheme>
    <a:fontScheme name="GRDF">
      <a:majorFont>
        <a:latin typeface="Avenir LT Std 65 Medium"/>
        <a:ea typeface=""/>
        <a:cs typeface=""/>
      </a:majorFont>
      <a:minorFont>
        <a:latin typeface="Avenir LT Std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D65ACF5444960419606E5CE07B22877" ma:contentTypeVersion="13" ma:contentTypeDescription="Crée un document." ma:contentTypeScope="" ma:versionID="e147ee050461b7f9d3e7627dea5de7ed">
  <xsd:schema xmlns:xsd="http://www.w3.org/2001/XMLSchema" xmlns:xs="http://www.w3.org/2001/XMLSchema" xmlns:p="http://schemas.microsoft.com/office/2006/metadata/properties" xmlns:ns3="f8281b4f-9322-4b05-925e-b0c84108b604" xmlns:ns4="01b50887-a779-47aa-a2c3-b034f58e25ee" targetNamespace="http://schemas.microsoft.com/office/2006/metadata/properties" ma:root="true" ma:fieldsID="94df1495d3b2c8042557845c3ca08deb" ns3:_="" ns4:_="">
    <xsd:import namespace="f8281b4f-9322-4b05-925e-b0c84108b604"/>
    <xsd:import namespace="01b50887-a779-47aa-a2c3-b034f58e25e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281b4f-9322-4b05-925e-b0c84108b6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1b50887-a779-47aa-a2c3-b034f58e25ee"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SharingHintHash" ma:index="20"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668697A-F21E-428C-897C-D455B83AE98B}">
  <ds:schemaRefs>
    <ds:schemaRef ds:uri="http://schemas.microsoft.com/sharepoint/v3/contenttype/forms"/>
  </ds:schemaRefs>
</ds:datastoreItem>
</file>

<file path=customXml/itemProps2.xml><?xml version="1.0" encoding="utf-8"?>
<ds:datastoreItem xmlns:ds="http://schemas.openxmlformats.org/officeDocument/2006/customXml" ds:itemID="{B1FEECF0-6586-43E2-9333-8F53270A30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281b4f-9322-4b05-925e-b0c84108b604"/>
    <ds:schemaRef ds:uri="01b50887-a779-47aa-a2c3-b034f58e25e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E5565A-FAFE-4755-A0A2-81FAD67E151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15812</TotalTime>
  <Words>1275</Words>
  <Application>Microsoft Office PowerPoint</Application>
  <PresentationFormat>Format A4 (210 x 297 mm)</PresentationFormat>
  <Paragraphs>134</Paragraphs>
  <Slides>8</Slides>
  <Notes>4</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2</vt:i4>
      </vt:variant>
      <vt:variant>
        <vt:lpstr>Titres des diapositives</vt:lpstr>
      </vt:variant>
      <vt:variant>
        <vt:i4>8</vt:i4>
      </vt:variant>
    </vt:vector>
  </HeadingPairs>
  <TitlesOfParts>
    <vt:vector size="18" baseType="lpstr">
      <vt:lpstr>Aharoni</vt:lpstr>
      <vt:lpstr>Antagometrica BT</vt:lpstr>
      <vt:lpstr>Arial</vt:lpstr>
      <vt:lpstr>Avenir LT Std 55 Roman</vt:lpstr>
      <vt:lpstr>Avenir LT Std 65 Medium</vt:lpstr>
      <vt:lpstr>Calibri</vt:lpstr>
      <vt:lpstr>Lora</vt:lpstr>
      <vt:lpstr>GRDF_Turquoise</vt:lpstr>
      <vt:lpstr>think-cell Slide</vt:lpstr>
      <vt:lpstr>Acrobat Document</vt:lpstr>
      <vt:lpstr> </vt:lpstr>
      <vt:lpstr>Présentation PowerPoint</vt:lpstr>
      <vt:lpstr>Un réseau de gaz qui s’adapte aux enjeux de demain </vt:lpstr>
      <vt:lpstr>Présentation PowerPoint</vt:lpstr>
      <vt:lpstr>Illustration sur Rennes Ouest    une grande évolution de nos réseaux</vt:lpstr>
      <vt:lpstr>Présentation PowerPoint</vt:lpstr>
      <vt:lpstr>Le financement du droit à l’injection </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Projet PNCS &amp; MNMC</dc:title>
  <dc:creator>caroline.attimont@grdf.fr</dc:creator>
  <cp:lastModifiedBy>LE GOAS Henry (Gaz Réseau Distribution France)</cp:lastModifiedBy>
  <cp:revision>991</cp:revision>
  <cp:lastPrinted>2020-08-10T08:48:36Z</cp:lastPrinted>
  <dcterms:created xsi:type="dcterms:W3CDTF">2014-10-16T14:44:57Z</dcterms:created>
  <dcterms:modified xsi:type="dcterms:W3CDTF">2020-11-17T10:49:09Z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0x0101003D65ACF5444960419606E5CE07B22877</vt:lpwstr>
  </property>
</Properties>
</file>