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23" r:id="rId5"/>
    <p:sldId id="623" r:id="rId6"/>
    <p:sldId id="338" r:id="rId7"/>
    <p:sldId id="622" r:id="rId8"/>
    <p:sldId id="641" r:id="rId9"/>
    <p:sldId id="635" r:id="rId10"/>
    <p:sldId id="636" r:id="rId11"/>
    <p:sldId id="637" r:id="rId12"/>
    <p:sldId id="642" r:id="rId13"/>
    <p:sldId id="639" r:id="rId14"/>
    <p:sldId id="638" r:id="rId15"/>
    <p:sldId id="643" r:id="rId16"/>
    <p:sldId id="625" r:id="rId17"/>
    <p:sldId id="626" r:id="rId18"/>
    <p:sldId id="647" r:id="rId19"/>
    <p:sldId id="648" r:id="rId20"/>
    <p:sldId id="649" r:id="rId21"/>
    <p:sldId id="624" r:id="rId22"/>
    <p:sldId id="650" r:id="rId23"/>
    <p:sldId id="336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IN" panose="02000503040000020003" pitchFamily="2" charset="0"/>
      <p:regular r:id="rId31"/>
      <p:bold r:id="rId32"/>
    </p:embeddedFont>
    <p:embeddedFont>
      <p:font typeface="DIN Black" pitchFamily="50" charset="0"/>
      <p:bold r:id="rId33"/>
    </p:embeddedFont>
    <p:embeddedFont>
      <p:font typeface="DK Liquid Embrace" panose="02000000000000000000" pitchFamily="2" charset="0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31D7EB7D-E569-470C-939D-E3A4CF00C900}">
          <p14:sldIdLst>
            <p14:sldId id="323"/>
            <p14:sldId id="623"/>
            <p14:sldId id="338"/>
            <p14:sldId id="622"/>
            <p14:sldId id="641"/>
            <p14:sldId id="635"/>
            <p14:sldId id="636"/>
            <p14:sldId id="637"/>
            <p14:sldId id="642"/>
            <p14:sldId id="639"/>
            <p14:sldId id="638"/>
            <p14:sldId id="643"/>
            <p14:sldId id="625"/>
            <p14:sldId id="626"/>
            <p14:sldId id="647"/>
            <p14:sldId id="648"/>
            <p14:sldId id="649"/>
            <p14:sldId id="624"/>
            <p14:sldId id="650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669"/>
    <a:srgbClr val="83B78B"/>
    <a:srgbClr val="E2EEE4"/>
    <a:srgbClr val="FABE00"/>
    <a:srgbClr val="E73B25"/>
    <a:srgbClr val="BF9000"/>
    <a:srgbClr val="D7C115"/>
    <a:srgbClr val="E3F0EA"/>
    <a:srgbClr val="237B79"/>
    <a:srgbClr val="CCE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53273-4477-4106-91E4-960F5CF92C8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D746F29-6C83-4375-8393-9BE9A4D6D39D}">
      <dgm:prSet phldrT="[Texte]"/>
      <dgm:spPr/>
      <dgm:t>
        <a:bodyPr/>
        <a:lstStyle/>
        <a:p>
          <a:r>
            <a:rPr lang="fr-FR" b="1" dirty="0"/>
            <a:t>Favoriser l’infiltration à la source en perméabilisant la ville et en limitant l’étalement urbain.</a:t>
          </a:r>
          <a:endParaRPr lang="fr-FR" dirty="0"/>
        </a:p>
      </dgm:t>
    </dgm:pt>
    <dgm:pt modelId="{3FD87EA1-8A78-4CB3-AD02-04E0A9ABC871}" type="parTrans" cxnId="{6494B40B-420B-4667-8DD6-15D8143BB7CF}">
      <dgm:prSet/>
      <dgm:spPr/>
      <dgm:t>
        <a:bodyPr/>
        <a:lstStyle/>
        <a:p>
          <a:endParaRPr lang="fr-FR"/>
        </a:p>
      </dgm:t>
    </dgm:pt>
    <dgm:pt modelId="{650DF375-F9FE-412F-A7B7-7E558CF8EB32}" type="sibTrans" cxnId="{6494B40B-420B-4667-8DD6-15D8143BB7CF}">
      <dgm:prSet/>
      <dgm:spPr/>
      <dgm:t>
        <a:bodyPr/>
        <a:lstStyle/>
        <a:p>
          <a:endParaRPr lang="fr-FR"/>
        </a:p>
      </dgm:t>
    </dgm:pt>
    <dgm:pt modelId="{752E7373-EDB5-49CE-B463-59F86DBAFE83}">
      <dgm:prSet phldrT="[Texte]"/>
      <dgm:spPr/>
      <dgm:t>
        <a:bodyPr/>
        <a:lstStyle/>
        <a:p>
          <a:r>
            <a:rPr lang="fr-FR" b="1" dirty="0"/>
            <a:t>Préserver la ressource en eau, récupérer et réutiliser l’eau de pluie </a:t>
          </a:r>
          <a:endParaRPr lang="fr-FR" dirty="0"/>
        </a:p>
      </dgm:t>
    </dgm:pt>
    <dgm:pt modelId="{3F78D85D-BCC1-4F49-95CB-EF7223DE5B0D}" type="parTrans" cxnId="{3CD5935F-F2C8-46EE-A905-2A2D217BE491}">
      <dgm:prSet/>
      <dgm:spPr/>
      <dgm:t>
        <a:bodyPr/>
        <a:lstStyle/>
        <a:p>
          <a:endParaRPr lang="fr-FR"/>
        </a:p>
      </dgm:t>
    </dgm:pt>
    <dgm:pt modelId="{59BD98B3-D1A1-43D6-9CA0-0F2089F25EF6}" type="sibTrans" cxnId="{3CD5935F-F2C8-46EE-A905-2A2D217BE491}">
      <dgm:prSet/>
      <dgm:spPr/>
      <dgm:t>
        <a:bodyPr/>
        <a:lstStyle/>
        <a:p>
          <a:endParaRPr lang="fr-FR"/>
        </a:p>
      </dgm:t>
    </dgm:pt>
    <dgm:pt modelId="{3C33AB44-1A32-475C-AC8B-AA0F4DED5B14}">
      <dgm:prSet phldrT="[Texte]"/>
      <dgm:spPr/>
      <dgm:t>
        <a:bodyPr/>
        <a:lstStyle/>
        <a:p>
          <a:r>
            <a:rPr lang="fr-FR" b="1" dirty="0"/>
            <a:t>Végétaliser, planter des arbres adaptés au climat de demain, préserver / restaurer la biodiversité </a:t>
          </a:r>
          <a:endParaRPr lang="fr-FR" dirty="0"/>
        </a:p>
      </dgm:t>
    </dgm:pt>
    <dgm:pt modelId="{39441F58-5C81-4917-BF70-3A59F2D138BE}" type="parTrans" cxnId="{7EA27223-71B8-4458-A47B-BE9C6AE24E38}">
      <dgm:prSet/>
      <dgm:spPr/>
      <dgm:t>
        <a:bodyPr/>
        <a:lstStyle/>
        <a:p>
          <a:endParaRPr lang="fr-FR"/>
        </a:p>
      </dgm:t>
    </dgm:pt>
    <dgm:pt modelId="{A5105737-3C15-4899-A643-47050786A90A}" type="sibTrans" cxnId="{7EA27223-71B8-4458-A47B-BE9C6AE24E38}">
      <dgm:prSet/>
      <dgm:spPr/>
      <dgm:t>
        <a:bodyPr/>
        <a:lstStyle/>
        <a:p>
          <a:endParaRPr lang="fr-FR"/>
        </a:p>
      </dgm:t>
    </dgm:pt>
    <dgm:pt modelId="{76A5503E-60FC-4154-80DE-6F8D2F123509}">
      <dgm:prSet phldrT="[Texte]"/>
      <dgm:spPr/>
      <dgm:t>
        <a:bodyPr/>
        <a:lstStyle/>
        <a:p>
          <a:r>
            <a:rPr lang="fr-FR" b="1" dirty="0"/>
            <a:t>Promouvoir le bâti résilient, systématiser l’orientation bioclimatique des bâtiments </a:t>
          </a:r>
          <a:endParaRPr lang="fr-FR" dirty="0"/>
        </a:p>
      </dgm:t>
    </dgm:pt>
    <dgm:pt modelId="{E8DFC0C0-350B-4E6F-A04A-0F0D52499C09}" type="parTrans" cxnId="{04200C1F-697C-4621-9E23-ACDD96C73717}">
      <dgm:prSet/>
      <dgm:spPr/>
      <dgm:t>
        <a:bodyPr/>
        <a:lstStyle/>
        <a:p>
          <a:endParaRPr lang="fr-FR"/>
        </a:p>
      </dgm:t>
    </dgm:pt>
    <dgm:pt modelId="{034EAEF5-8BE5-4099-977F-CBB5EC6ADD38}" type="sibTrans" cxnId="{04200C1F-697C-4621-9E23-ACDD96C73717}">
      <dgm:prSet/>
      <dgm:spPr/>
      <dgm:t>
        <a:bodyPr/>
        <a:lstStyle/>
        <a:p>
          <a:endParaRPr lang="fr-FR"/>
        </a:p>
      </dgm:t>
    </dgm:pt>
    <dgm:pt modelId="{57B33F02-20B8-45C6-9BB9-49A13C7536E6}" type="pres">
      <dgm:prSet presAssocID="{59A53273-4477-4106-91E4-960F5CF92C8A}" presName="Name0" presStyleCnt="0">
        <dgm:presLayoutVars>
          <dgm:chMax/>
          <dgm:chPref/>
          <dgm:dir/>
        </dgm:presLayoutVars>
      </dgm:prSet>
      <dgm:spPr/>
    </dgm:pt>
    <dgm:pt modelId="{A5F69DE4-1933-4D25-833F-FF3D3EC425CC}" type="pres">
      <dgm:prSet presAssocID="{5D746F29-6C83-4375-8393-9BE9A4D6D39D}" presName="parenttextcomposite" presStyleCnt="0"/>
      <dgm:spPr/>
    </dgm:pt>
    <dgm:pt modelId="{71D3524E-F755-4773-9A3D-32858D8B60BA}" type="pres">
      <dgm:prSet presAssocID="{5D746F29-6C83-4375-8393-9BE9A4D6D39D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7DEFB978-A92A-4AEA-A337-1138D885B3EE}" type="pres">
      <dgm:prSet presAssocID="{5D746F29-6C83-4375-8393-9BE9A4D6D39D}" presName="parallelogramComposite" presStyleCnt="0"/>
      <dgm:spPr/>
    </dgm:pt>
    <dgm:pt modelId="{A49D9FF3-B93A-465F-9F55-A008DAFA0BCE}" type="pres">
      <dgm:prSet presAssocID="{5D746F29-6C83-4375-8393-9BE9A4D6D39D}" presName="parallelogram1" presStyleLbl="alignNode1" presStyleIdx="0" presStyleCnt="28"/>
      <dgm:spPr/>
    </dgm:pt>
    <dgm:pt modelId="{C8EB3CCB-4361-4162-B561-73AD768F018B}" type="pres">
      <dgm:prSet presAssocID="{5D746F29-6C83-4375-8393-9BE9A4D6D39D}" presName="parallelogram2" presStyleLbl="alignNode1" presStyleIdx="1" presStyleCnt="28"/>
      <dgm:spPr/>
    </dgm:pt>
    <dgm:pt modelId="{DF86D161-E258-462D-8FA3-6D4185EB0A39}" type="pres">
      <dgm:prSet presAssocID="{5D746F29-6C83-4375-8393-9BE9A4D6D39D}" presName="parallelogram3" presStyleLbl="alignNode1" presStyleIdx="2" presStyleCnt="28"/>
      <dgm:spPr/>
    </dgm:pt>
    <dgm:pt modelId="{05190637-8801-4121-953B-532AE4A1B3EF}" type="pres">
      <dgm:prSet presAssocID="{5D746F29-6C83-4375-8393-9BE9A4D6D39D}" presName="parallelogram4" presStyleLbl="alignNode1" presStyleIdx="3" presStyleCnt="28"/>
      <dgm:spPr/>
    </dgm:pt>
    <dgm:pt modelId="{40721BA9-DD32-4661-9538-DD71B3DD3ED1}" type="pres">
      <dgm:prSet presAssocID="{5D746F29-6C83-4375-8393-9BE9A4D6D39D}" presName="parallelogram5" presStyleLbl="alignNode1" presStyleIdx="4" presStyleCnt="28"/>
      <dgm:spPr/>
    </dgm:pt>
    <dgm:pt modelId="{12AF4875-6225-4BE2-A095-D67B17B03739}" type="pres">
      <dgm:prSet presAssocID="{5D746F29-6C83-4375-8393-9BE9A4D6D39D}" presName="parallelogram6" presStyleLbl="alignNode1" presStyleIdx="5" presStyleCnt="28"/>
      <dgm:spPr/>
    </dgm:pt>
    <dgm:pt modelId="{4016401F-D7CE-4D15-B84B-C81F3AA8F385}" type="pres">
      <dgm:prSet presAssocID="{5D746F29-6C83-4375-8393-9BE9A4D6D39D}" presName="parallelogram7" presStyleLbl="alignNode1" presStyleIdx="6" presStyleCnt="28"/>
      <dgm:spPr/>
    </dgm:pt>
    <dgm:pt modelId="{47DE68B7-7685-4417-A70E-50EAA09D85BC}" type="pres">
      <dgm:prSet presAssocID="{650DF375-F9FE-412F-A7B7-7E558CF8EB32}" presName="sibTrans" presStyleCnt="0"/>
      <dgm:spPr/>
    </dgm:pt>
    <dgm:pt modelId="{862B3FF9-8307-4221-B271-BFADB7E87588}" type="pres">
      <dgm:prSet presAssocID="{752E7373-EDB5-49CE-B463-59F86DBAFE83}" presName="parenttextcomposite" presStyleCnt="0"/>
      <dgm:spPr/>
    </dgm:pt>
    <dgm:pt modelId="{74347939-6A1E-48CC-9494-C2A9FEFE5F1A}" type="pres">
      <dgm:prSet presAssocID="{752E7373-EDB5-49CE-B463-59F86DBAFE83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6FA7AB0F-A1C1-4847-80C3-A758FE57E1CF}" type="pres">
      <dgm:prSet presAssocID="{752E7373-EDB5-49CE-B463-59F86DBAFE83}" presName="parallelogramComposite" presStyleCnt="0"/>
      <dgm:spPr/>
    </dgm:pt>
    <dgm:pt modelId="{0C491F15-FAD4-43EC-B6D6-B0DCB8E2BC10}" type="pres">
      <dgm:prSet presAssocID="{752E7373-EDB5-49CE-B463-59F86DBAFE83}" presName="parallelogram1" presStyleLbl="alignNode1" presStyleIdx="7" presStyleCnt="28"/>
      <dgm:spPr/>
    </dgm:pt>
    <dgm:pt modelId="{B0F72889-9C57-4FD2-A6D7-82E795A42727}" type="pres">
      <dgm:prSet presAssocID="{752E7373-EDB5-49CE-B463-59F86DBAFE83}" presName="parallelogram2" presStyleLbl="alignNode1" presStyleIdx="8" presStyleCnt="28"/>
      <dgm:spPr/>
    </dgm:pt>
    <dgm:pt modelId="{EE24DE15-5102-4A72-8CA3-38FD2F365FD3}" type="pres">
      <dgm:prSet presAssocID="{752E7373-EDB5-49CE-B463-59F86DBAFE83}" presName="parallelogram3" presStyleLbl="alignNode1" presStyleIdx="9" presStyleCnt="28"/>
      <dgm:spPr/>
    </dgm:pt>
    <dgm:pt modelId="{4565599E-EEBA-4B1E-B1F4-C8B107D2AF77}" type="pres">
      <dgm:prSet presAssocID="{752E7373-EDB5-49CE-B463-59F86DBAFE83}" presName="parallelogram4" presStyleLbl="alignNode1" presStyleIdx="10" presStyleCnt="28"/>
      <dgm:spPr/>
    </dgm:pt>
    <dgm:pt modelId="{1771F877-C06C-4C74-9D1B-5D871B308E43}" type="pres">
      <dgm:prSet presAssocID="{752E7373-EDB5-49CE-B463-59F86DBAFE83}" presName="parallelogram5" presStyleLbl="alignNode1" presStyleIdx="11" presStyleCnt="28"/>
      <dgm:spPr/>
    </dgm:pt>
    <dgm:pt modelId="{EA601F05-1996-4548-B194-08342527C97B}" type="pres">
      <dgm:prSet presAssocID="{752E7373-EDB5-49CE-B463-59F86DBAFE83}" presName="parallelogram6" presStyleLbl="alignNode1" presStyleIdx="12" presStyleCnt="28"/>
      <dgm:spPr/>
    </dgm:pt>
    <dgm:pt modelId="{F807944A-738C-4CA0-BF7B-B3E287D36AC4}" type="pres">
      <dgm:prSet presAssocID="{752E7373-EDB5-49CE-B463-59F86DBAFE83}" presName="parallelogram7" presStyleLbl="alignNode1" presStyleIdx="13" presStyleCnt="28"/>
      <dgm:spPr/>
    </dgm:pt>
    <dgm:pt modelId="{C7AE8736-8A6B-4E8C-BB5A-83FEED7A99B6}" type="pres">
      <dgm:prSet presAssocID="{59BD98B3-D1A1-43D6-9CA0-0F2089F25EF6}" presName="sibTrans" presStyleCnt="0"/>
      <dgm:spPr/>
    </dgm:pt>
    <dgm:pt modelId="{2B794F46-1040-4B81-B111-84A1DC0549AF}" type="pres">
      <dgm:prSet presAssocID="{3C33AB44-1A32-475C-AC8B-AA0F4DED5B14}" presName="parenttextcomposite" presStyleCnt="0"/>
      <dgm:spPr/>
    </dgm:pt>
    <dgm:pt modelId="{767EE95E-D931-4F33-933C-84C651F2F678}" type="pres">
      <dgm:prSet presAssocID="{3C33AB44-1A32-475C-AC8B-AA0F4DED5B14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0D3E8C91-DEB6-4A5F-9893-20F8213C4224}" type="pres">
      <dgm:prSet presAssocID="{3C33AB44-1A32-475C-AC8B-AA0F4DED5B14}" presName="parallelogramComposite" presStyleCnt="0"/>
      <dgm:spPr/>
    </dgm:pt>
    <dgm:pt modelId="{4BA82F3F-B86E-4386-8304-C4CB91114348}" type="pres">
      <dgm:prSet presAssocID="{3C33AB44-1A32-475C-AC8B-AA0F4DED5B14}" presName="parallelogram1" presStyleLbl="alignNode1" presStyleIdx="14" presStyleCnt="28"/>
      <dgm:spPr/>
    </dgm:pt>
    <dgm:pt modelId="{3661C9B4-0928-4927-B029-DBF45B536916}" type="pres">
      <dgm:prSet presAssocID="{3C33AB44-1A32-475C-AC8B-AA0F4DED5B14}" presName="parallelogram2" presStyleLbl="alignNode1" presStyleIdx="15" presStyleCnt="28"/>
      <dgm:spPr/>
    </dgm:pt>
    <dgm:pt modelId="{4D444E46-BE6C-4E1C-BDF4-7C0A8476EDF6}" type="pres">
      <dgm:prSet presAssocID="{3C33AB44-1A32-475C-AC8B-AA0F4DED5B14}" presName="parallelogram3" presStyleLbl="alignNode1" presStyleIdx="16" presStyleCnt="28"/>
      <dgm:spPr/>
    </dgm:pt>
    <dgm:pt modelId="{65C222C2-C7C9-4404-9672-3CA8500D82FC}" type="pres">
      <dgm:prSet presAssocID="{3C33AB44-1A32-475C-AC8B-AA0F4DED5B14}" presName="parallelogram4" presStyleLbl="alignNode1" presStyleIdx="17" presStyleCnt="28"/>
      <dgm:spPr/>
    </dgm:pt>
    <dgm:pt modelId="{FD4F5397-1083-498C-9532-0FEF3F0B23F4}" type="pres">
      <dgm:prSet presAssocID="{3C33AB44-1A32-475C-AC8B-AA0F4DED5B14}" presName="parallelogram5" presStyleLbl="alignNode1" presStyleIdx="18" presStyleCnt="28"/>
      <dgm:spPr/>
    </dgm:pt>
    <dgm:pt modelId="{2BDFDA49-AC94-49F5-AF70-5E5D98DF77FE}" type="pres">
      <dgm:prSet presAssocID="{3C33AB44-1A32-475C-AC8B-AA0F4DED5B14}" presName="parallelogram6" presStyleLbl="alignNode1" presStyleIdx="19" presStyleCnt="28"/>
      <dgm:spPr/>
    </dgm:pt>
    <dgm:pt modelId="{06CEC4D7-B087-4D0E-A0A7-2B7BC1DC8017}" type="pres">
      <dgm:prSet presAssocID="{3C33AB44-1A32-475C-AC8B-AA0F4DED5B14}" presName="parallelogram7" presStyleLbl="alignNode1" presStyleIdx="20" presStyleCnt="28"/>
      <dgm:spPr/>
    </dgm:pt>
    <dgm:pt modelId="{3EB42AC4-F172-4535-800E-C077032FFE6F}" type="pres">
      <dgm:prSet presAssocID="{A5105737-3C15-4899-A643-47050786A90A}" presName="sibTrans" presStyleCnt="0"/>
      <dgm:spPr/>
    </dgm:pt>
    <dgm:pt modelId="{387CA874-2108-42FC-8AAA-337AAAB17D85}" type="pres">
      <dgm:prSet presAssocID="{76A5503E-60FC-4154-80DE-6F8D2F123509}" presName="parenttextcomposite" presStyleCnt="0"/>
      <dgm:spPr/>
    </dgm:pt>
    <dgm:pt modelId="{1019BB2D-4BAD-4BAD-925B-AAE390A2A716}" type="pres">
      <dgm:prSet presAssocID="{76A5503E-60FC-4154-80DE-6F8D2F123509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6C94A392-1826-4F6E-81FB-9DD56C97247E}" type="pres">
      <dgm:prSet presAssocID="{76A5503E-60FC-4154-80DE-6F8D2F123509}" presName="parallelogramComposite" presStyleCnt="0"/>
      <dgm:spPr/>
    </dgm:pt>
    <dgm:pt modelId="{7184B3C1-ED9E-410E-8493-231069BBE65B}" type="pres">
      <dgm:prSet presAssocID="{76A5503E-60FC-4154-80DE-6F8D2F123509}" presName="parallelogram1" presStyleLbl="alignNode1" presStyleIdx="21" presStyleCnt="28"/>
      <dgm:spPr/>
    </dgm:pt>
    <dgm:pt modelId="{D8FFF1B2-1F70-4FE6-B5B0-62B07FEF87AA}" type="pres">
      <dgm:prSet presAssocID="{76A5503E-60FC-4154-80DE-6F8D2F123509}" presName="parallelogram2" presStyleLbl="alignNode1" presStyleIdx="22" presStyleCnt="28"/>
      <dgm:spPr/>
    </dgm:pt>
    <dgm:pt modelId="{AE115C0D-2682-4714-A18F-885B499D495B}" type="pres">
      <dgm:prSet presAssocID="{76A5503E-60FC-4154-80DE-6F8D2F123509}" presName="parallelogram3" presStyleLbl="alignNode1" presStyleIdx="23" presStyleCnt="28"/>
      <dgm:spPr/>
    </dgm:pt>
    <dgm:pt modelId="{78D17B68-0CA5-474A-A7E7-44C4614BA258}" type="pres">
      <dgm:prSet presAssocID="{76A5503E-60FC-4154-80DE-6F8D2F123509}" presName="parallelogram4" presStyleLbl="alignNode1" presStyleIdx="24" presStyleCnt="28"/>
      <dgm:spPr/>
    </dgm:pt>
    <dgm:pt modelId="{84319C9D-CC5E-4E6D-9FFA-D377F04350E7}" type="pres">
      <dgm:prSet presAssocID="{76A5503E-60FC-4154-80DE-6F8D2F123509}" presName="parallelogram5" presStyleLbl="alignNode1" presStyleIdx="25" presStyleCnt="28"/>
      <dgm:spPr/>
    </dgm:pt>
    <dgm:pt modelId="{05EDC072-1D88-4E7C-A5AE-64B769628D18}" type="pres">
      <dgm:prSet presAssocID="{76A5503E-60FC-4154-80DE-6F8D2F123509}" presName="parallelogram6" presStyleLbl="alignNode1" presStyleIdx="26" presStyleCnt="28"/>
      <dgm:spPr/>
    </dgm:pt>
    <dgm:pt modelId="{E575A627-F810-45DA-87C1-B268272B7A66}" type="pres">
      <dgm:prSet presAssocID="{76A5503E-60FC-4154-80DE-6F8D2F123509}" presName="parallelogram7" presStyleLbl="alignNode1" presStyleIdx="27" presStyleCnt="28"/>
      <dgm:spPr/>
    </dgm:pt>
  </dgm:ptLst>
  <dgm:cxnLst>
    <dgm:cxn modelId="{6494B40B-420B-4667-8DD6-15D8143BB7CF}" srcId="{59A53273-4477-4106-91E4-960F5CF92C8A}" destId="{5D746F29-6C83-4375-8393-9BE9A4D6D39D}" srcOrd="0" destOrd="0" parTransId="{3FD87EA1-8A78-4CB3-AD02-04E0A9ABC871}" sibTransId="{650DF375-F9FE-412F-A7B7-7E558CF8EB32}"/>
    <dgm:cxn modelId="{0A47560F-F5CB-4E98-A128-C25C51B2F619}" type="presOf" srcId="{752E7373-EDB5-49CE-B463-59F86DBAFE83}" destId="{74347939-6A1E-48CC-9494-C2A9FEFE5F1A}" srcOrd="0" destOrd="0" presId="urn:microsoft.com/office/officeart/2008/layout/VerticalAccentList"/>
    <dgm:cxn modelId="{04200C1F-697C-4621-9E23-ACDD96C73717}" srcId="{59A53273-4477-4106-91E4-960F5CF92C8A}" destId="{76A5503E-60FC-4154-80DE-6F8D2F123509}" srcOrd="3" destOrd="0" parTransId="{E8DFC0C0-350B-4E6F-A04A-0F0D52499C09}" sibTransId="{034EAEF5-8BE5-4099-977F-CBB5EC6ADD38}"/>
    <dgm:cxn modelId="{7EA27223-71B8-4458-A47B-BE9C6AE24E38}" srcId="{59A53273-4477-4106-91E4-960F5CF92C8A}" destId="{3C33AB44-1A32-475C-AC8B-AA0F4DED5B14}" srcOrd="2" destOrd="0" parTransId="{39441F58-5C81-4917-BF70-3A59F2D138BE}" sibTransId="{A5105737-3C15-4899-A643-47050786A90A}"/>
    <dgm:cxn modelId="{92573425-7D11-4D9C-A37B-AE39CB92E891}" type="presOf" srcId="{76A5503E-60FC-4154-80DE-6F8D2F123509}" destId="{1019BB2D-4BAD-4BAD-925B-AAE390A2A716}" srcOrd="0" destOrd="0" presId="urn:microsoft.com/office/officeart/2008/layout/VerticalAccentList"/>
    <dgm:cxn modelId="{3CD5935F-F2C8-46EE-A905-2A2D217BE491}" srcId="{59A53273-4477-4106-91E4-960F5CF92C8A}" destId="{752E7373-EDB5-49CE-B463-59F86DBAFE83}" srcOrd="1" destOrd="0" parTransId="{3F78D85D-BCC1-4F49-95CB-EF7223DE5B0D}" sibTransId="{59BD98B3-D1A1-43D6-9CA0-0F2089F25EF6}"/>
    <dgm:cxn modelId="{3499554A-FCBD-4FFE-900C-0E5D833F0F5D}" type="presOf" srcId="{5D746F29-6C83-4375-8393-9BE9A4D6D39D}" destId="{71D3524E-F755-4773-9A3D-32858D8B60BA}" srcOrd="0" destOrd="0" presId="urn:microsoft.com/office/officeart/2008/layout/VerticalAccentList"/>
    <dgm:cxn modelId="{9F12C4A1-ECD1-4B7B-81CC-55E0BFCD758A}" type="presOf" srcId="{59A53273-4477-4106-91E4-960F5CF92C8A}" destId="{57B33F02-20B8-45C6-9BB9-49A13C7536E6}" srcOrd="0" destOrd="0" presId="urn:microsoft.com/office/officeart/2008/layout/VerticalAccentList"/>
    <dgm:cxn modelId="{9BE102DE-EF43-4B95-B252-DA74CC283E8B}" type="presOf" srcId="{3C33AB44-1A32-475C-AC8B-AA0F4DED5B14}" destId="{767EE95E-D931-4F33-933C-84C651F2F678}" srcOrd="0" destOrd="0" presId="urn:microsoft.com/office/officeart/2008/layout/VerticalAccentList"/>
    <dgm:cxn modelId="{881EF3D6-DA32-451B-AAE0-9A763DD4EA48}" type="presParOf" srcId="{57B33F02-20B8-45C6-9BB9-49A13C7536E6}" destId="{A5F69DE4-1933-4D25-833F-FF3D3EC425CC}" srcOrd="0" destOrd="0" presId="urn:microsoft.com/office/officeart/2008/layout/VerticalAccentList"/>
    <dgm:cxn modelId="{52FBB416-EC44-4FE0-BCD2-AC3AC42E65EF}" type="presParOf" srcId="{A5F69DE4-1933-4D25-833F-FF3D3EC425CC}" destId="{71D3524E-F755-4773-9A3D-32858D8B60BA}" srcOrd="0" destOrd="0" presId="urn:microsoft.com/office/officeart/2008/layout/VerticalAccentList"/>
    <dgm:cxn modelId="{C3B067F4-2DAF-4389-B2FE-B0400621AE57}" type="presParOf" srcId="{57B33F02-20B8-45C6-9BB9-49A13C7536E6}" destId="{7DEFB978-A92A-4AEA-A337-1138D885B3EE}" srcOrd="1" destOrd="0" presId="urn:microsoft.com/office/officeart/2008/layout/VerticalAccentList"/>
    <dgm:cxn modelId="{1F8687E4-2953-4355-80F5-1A2681CF01F4}" type="presParOf" srcId="{7DEFB978-A92A-4AEA-A337-1138D885B3EE}" destId="{A49D9FF3-B93A-465F-9F55-A008DAFA0BCE}" srcOrd="0" destOrd="0" presId="urn:microsoft.com/office/officeart/2008/layout/VerticalAccentList"/>
    <dgm:cxn modelId="{9E5B775A-A9C8-42FC-9006-F602F32983B5}" type="presParOf" srcId="{7DEFB978-A92A-4AEA-A337-1138D885B3EE}" destId="{C8EB3CCB-4361-4162-B561-73AD768F018B}" srcOrd="1" destOrd="0" presId="urn:microsoft.com/office/officeart/2008/layout/VerticalAccentList"/>
    <dgm:cxn modelId="{DD753420-D168-41B2-BCEA-095DB8A64C55}" type="presParOf" srcId="{7DEFB978-A92A-4AEA-A337-1138D885B3EE}" destId="{DF86D161-E258-462D-8FA3-6D4185EB0A39}" srcOrd="2" destOrd="0" presId="urn:microsoft.com/office/officeart/2008/layout/VerticalAccentList"/>
    <dgm:cxn modelId="{84EFD235-625C-4E4E-9733-CCB331976E09}" type="presParOf" srcId="{7DEFB978-A92A-4AEA-A337-1138D885B3EE}" destId="{05190637-8801-4121-953B-532AE4A1B3EF}" srcOrd="3" destOrd="0" presId="urn:microsoft.com/office/officeart/2008/layout/VerticalAccentList"/>
    <dgm:cxn modelId="{733F0052-1771-4C27-BC02-9E68347A7BD5}" type="presParOf" srcId="{7DEFB978-A92A-4AEA-A337-1138D885B3EE}" destId="{40721BA9-DD32-4661-9538-DD71B3DD3ED1}" srcOrd="4" destOrd="0" presId="urn:microsoft.com/office/officeart/2008/layout/VerticalAccentList"/>
    <dgm:cxn modelId="{4E1722B9-35BC-404B-88C5-FC51151FFF1B}" type="presParOf" srcId="{7DEFB978-A92A-4AEA-A337-1138D885B3EE}" destId="{12AF4875-6225-4BE2-A095-D67B17B03739}" srcOrd="5" destOrd="0" presId="urn:microsoft.com/office/officeart/2008/layout/VerticalAccentList"/>
    <dgm:cxn modelId="{787242CF-7FFC-4849-BA77-1802884BE148}" type="presParOf" srcId="{7DEFB978-A92A-4AEA-A337-1138D885B3EE}" destId="{4016401F-D7CE-4D15-B84B-C81F3AA8F385}" srcOrd="6" destOrd="0" presId="urn:microsoft.com/office/officeart/2008/layout/VerticalAccentList"/>
    <dgm:cxn modelId="{E6EA42BB-01C1-4C16-88C0-3D2C20ABAED1}" type="presParOf" srcId="{57B33F02-20B8-45C6-9BB9-49A13C7536E6}" destId="{47DE68B7-7685-4417-A70E-50EAA09D85BC}" srcOrd="2" destOrd="0" presId="urn:microsoft.com/office/officeart/2008/layout/VerticalAccentList"/>
    <dgm:cxn modelId="{C18B3F6E-B76E-4451-BBE9-B532B1E0B688}" type="presParOf" srcId="{57B33F02-20B8-45C6-9BB9-49A13C7536E6}" destId="{862B3FF9-8307-4221-B271-BFADB7E87588}" srcOrd="3" destOrd="0" presId="urn:microsoft.com/office/officeart/2008/layout/VerticalAccentList"/>
    <dgm:cxn modelId="{0B7B2703-0740-486C-AD22-DF52188E36D3}" type="presParOf" srcId="{862B3FF9-8307-4221-B271-BFADB7E87588}" destId="{74347939-6A1E-48CC-9494-C2A9FEFE5F1A}" srcOrd="0" destOrd="0" presId="urn:microsoft.com/office/officeart/2008/layout/VerticalAccentList"/>
    <dgm:cxn modelId="{6E4604A6-840F-455F-BAA0-B2EED40589A2}" type="presParOf" srcId="{57B33F02-20B8-45C6-9BB9-49A13C7536E6}" destId="{6FA7AB0F-A1C1-4847-80C3-A758FE57E1CF}" srcOrd="4" destOrd="0" presId="urn:microsoft.com/office/officeart/2008/layout/VerticalAccentList"/>
    <dgm:cxn modelId="{EB23BB89-C94C-4409-942A-45DBCD9AB13E}" type="presParOf" srcId="{6FA7AB0F-A1C1-4847-80C3-A758FE57E1CF}" destId="{0C491F15-FAD4-43EC-B6D6-B0DCB8E2BC10}" srcOrd="0" destOrd="0" presId="urn:microsoft.com/office/officeart/2008/layout/VerticalAccentList"/>
    <dgm:cxn modelId="{7CB73404-4A91-4424-814B-EB0F1B2596BB}" type="presParOf" srcId="{6FA7AB0F-A1C1-4847-80C3-A758FE57E1CF}" destId="{B0F72889-9C57-4FD2-A6D7-82E795A42727}" srcOrd="1" destOrd="0" presId="urn:microsoft.com/office/officeart/2008/layout/VerticalAccentList"/>
    <dgm:cxn modelId="{A22690C4-8207-402E-A6DE-54C7A6C8C1D5}" type="presParOf" srcId="{6FA7AB0F-A1C1-4847-80C3-A758FE57E1CF}" destId="{EE24DE15-5102-4A72-8CA3-38FD2F365FD3}" srcOrd="2" destOrd="0" presId="urn:microsoft.com/office/officeart/2008/layout/VerticalAccentList"/>
    <dgm:cxn modelId="{1A96AD2E-0D63-40E4-AD36-E1EBD34A2286}" type="presParOf" srcId="{6FA7AB0F-A1C1-4847-80C3-A758FE57E1CF}" destId="{4565599E-EEBA-4B1E-B1F4-C8B107D2AF77}" srcOrd="3" destOrd="0" presId="urn:microsoft.com/office/officeart/2008/layout/VerticalAccentList"/>
    <dgm:cxn modelId="{CC51A022-FF56-4FC8-B2DB-D6C20D9BCF46}" type="presParOf" srcId="{6FA7AB0F-A1C1-4847-80C3-A758FE57E1CF}" destId="{1771F877-C06C-4C74-9D1B-5D871B308E43}" srcOrd="4" destOrd="0" presId="urn:microsoft.com/office/officeart/2008/layout/VerticalAccentList"/>
    <dgm:cxn modelId="{33F3A1F9-1FFB-4DC8-AF2E-897032DD53A2}" type="presParOf" srcId="{6FA7AB0F-A1C1-4847-80C3-A758FE57E1CF}" destId="{EA601F05-1996-4548-B194-08342527C97B}" srcOrd="5" destOrd="0" presId="urn:microsoft.com/office/officeart/2008/layout/VerticalAccentList"/>
    <dgm:cxn modelId="{7F1F10A6-369E-485E-A1BF-8CD8A8B17785}" type="presParOf" srcId="{6FA7AB0F-A1C1-4847-80C3-A758FE57E1CF}" destId="{F807944A-738C-4CA0-BF7B-B3E287D36AC4}" srcOrd="6" destOrd="0" presId="urn:microsoft.com/office/officeart/2008/layout/VerticalAccentList"/>
    <dgm:cxn modelId="{EB70541D-921A-4685-BA3E-B945DDEBF14A}" type="presParOf" srcId="{57B33F02-20B8-45C6-9BB9-49A13C7536E6}" destId="{C7AE8736-8A6B-4E8C-BB5A-83FEED7A99B6}" srcOrd="5" destOrd="0" presId="urn:microsoft.com/office/officeart/2008/layout/VerticalAccentList"/>
    <dgm:cxn modelId="{149EE615-D7C6-4F06-8F3D-DC57FFB5C361}" type="presParOf" srcId="{57B33F02-20B8-45C6-9BB9-49A13C7536E6}" destId="{2B794F46-1040-4B81-B111-84A1DC0549AF}" srcOrd="6" destOrd="0" presId="urn:microsoft.com/office/officeart/2008/layout/VerticalAccentList"/>
    <dgm:cxn modelId="{6CE09820-B2C5-4BA9-9E33-7D96A5A2AE52}" type="presParOf" srcId="{2B794F46-1040-4B81-B111-84A1DC0549AF}" destId="{767EE95E-D931-4F33-933C-84C651F2F678}" srcOrd="0" destOrd="0" presId="urn:microsoft.com/office/officeart/2008/layout/VerticalAccentList"/>
    <dgm:cxn modelId="{7669CCCC-BF1F-446A-BD53-B1AE855667B9}" type="presParOf" srcId="{57B33F02-20B8-45C6-9BB9-49A13C7536E6}" destId="{0D3E8C91-DEB6-4A5F-9893-20F8213C4224}" srcOrd="7" destOrd="0" presId="urn:microsoft.com/office/officeart/2008/layout/VerticalAccentList"/>
    <dgm:cxn modelId="{6E789EB3-4080-42FD-88F5-A654AF818878}" type="presParOf" srcId="{0D3E8C91-DEB6-4A5F-9893-20F8213C4224}" destId="{4BA82F3F-B86E-4386-8304-C4CB91114348}" srcOrd="0" destOrd="0" presId="urn:microsoft.com/office/officeart/2008/layout/VerticalAccentList"/>
    <dgm:cxn modelId="{84D41697-51FA-4FF7-BB0E-F1377A51B125}" type="presParOf" srcId="{0D3E8C91-DEB6-4A5F-9893-20F8213C4224}" destId="{3661C9B4-0928-4927-B029-DBF45B536916}" srcOrd="1" destOrd="0" presId="urn:microsoft.com/office/officeart/2008/layout/VerticalAccentList"/>
    <dgm:cxn modelId="{5422DC1A-6100-4ED8-BF17-8DD0F53AC700}" type="presParOf" srcId="{0D3E8C91-DEB6-4A5F-9893-20F8213C4224}" destId="{4D444E46-BE6C-4E1C-BDF4-7C0A8476EDF6}" srcOrd="2" destOrd="0" presId="urn:microsoft.com/office/officeart/2008/layout/VerticalAccentList"/>
    <dgm:cxn modelId="{D401772E-8108-4B5B-B4FC-C6F76E8D01BB}" type="presParOf" srcId="{0D3E8C91-DEB6-4A5F-9893-20F8213C4224}" destId="{65C222C2-C7C9-4404-9672-3CA8500D82FC}" srcOrd="3" destOrd="0" presId="urn:microsoft.com/office/officeart/2008/layout/VerticalAccentList"/>
    <dgm:cxn modelId="{4EB22F5A-248F-45EB-A870-B049D7BA9CA5}" type="presParOf" srcId="{0D3E8C91-DEB6-4A5F-9893-20F8213C4224}" destId="{FD4F5397-1083-498C-9532-0FEF3F0B23F4}" srcOrd="4" destOrd="0" presId="urn:microsoft.com/office/officeart/2008/layout/VerticalAccentList"/>
    <dgm:cxn modelId="{C004C90B-47AD-441E-8B3B-782D461E7086}" type="presParOf" srcId="{0D3E8C91-DEB6-4A5F-9893-20F8213C4224}" destId="{2BDFDA49-AC94-49F5-AF70-5E5D98DF77FE}" srcOrd="5" destOrd="0" presId="urn:microsoft.com/office/officeart/2008/layout/VerticalAccentList"/>
    <dgm:cxn modelId="{F14ED5E6-4A1E-4B9E-9A76-C31915C3FA1F}" type="presParOf" srcId="{0D3E8C91-DEB6-4A5F-9893-20F8213C4224}" destId="{06CEC4D7-B087-4D0E-A0A7-2B7BC1DC8017}" srcOrd="6" destOrd="0" presId="urn:microsoft.com/office/officeart/2008/layout/VerticalAccentList"/>
    <dgm:cxn modelId="{EEDB762C-827F-45A3-9229-12025D4BDFA7}" type="presParOf" srcId="{57B33F02-20B8-45C6-9BB9-49A13C7536E6}" destId="{3EB42AC4-F172-4535-800E-C077032FFE6F}" srcOrd="8" destOrd="0" presId="urn:microsoft.com/office/officeart/2008/layout/VerticalAccentList"/>
    <dgm:cxn modelId="{4ECCD102-85A0-41D4-84E1-9632CE74D5C0}" type="presParOf" srcId="{57B33F02-20B8-45C6-9BB9-49A13C7536E6}" destId="{387CA874-2108-42FC-8AAA-337AAAB17D85}" srcOrd="9" destOrd="0" presId="urn:microsoft.com/office/officeart/2008/layout/VerticalAccentList"/>
    <dgm:cxn modelId="{911E4E0D-CE8A-47ED-B12D-8EE91A142237}" type="presParOf" srcId="{387CA874-2108-42FC-8AAA-337AAAB17D85}" destId="{1019BB2D-4BAD-4BAD-925B-AAE390A2A716}" srcOrd="0" destOrd="0" presId="urn:microsoft.com/office/officeart/2008/layout/VerticalAccentList"/>
    <dgm:cxn modelId="{5C2A289E-5D5E-46F9-9F93-482E3C33E8FB}" type="presParOf" srcId="{57B33F02-20B8-45C6-9BB9-49A13C7536E6}" destId="{6C94A392-1826-4F6E-81FB-9DD56C97247E}" srcOrd="10" destOrd="0" presId="urn:microsoft.com/office/officeart/2008/layout/VerticalAccentList"/>
    <dgm:cxn modelId="{790DD14D-C3C7-41C4-A2AD-2632521A7DC5}" type="presParOf" srcId="{6C94A392-1826-4F6E-81FB-9DD56C97247E}" destId="{7184B3C1-ED9E-410E-8493-231069BBE65B}" srcOrd="0" destOrd="0" presId="urn:microsoft.com/office/officeart/2008/layout/VerticalAccentList"/>
    <dgm:cxn modelId="{53479F8A-EDF4-43B4-ACB7-0D6120F7755A}" type="presParOf" srcId="{6C94A392-1826-4F6E-81FB-9DD56C97247E}" destId="{D8FFF1B2-1F70-4FE6-B5B0-62B07FEF87AA}" srcOrd="1" destOrd="0" presId="urn:microsoft.com/office/officeart/2008/layout/VerticalAccentList"/>
    <dgm:cxn modelId="{DFCA54DD-B71C-4C94-BE0E-10E07886D0EC}" type="presParOf" srcId="{6C94A392-1826-4F6E-81FB-9DD56C97247E}" destId="{AE115C0D-2682-4714-A18F-885B499D495B}" srcOrd="2" destOrd="0" presId="urn:microsoft.com/office/officeart/2008/layout/VerticalAccentList"/>
    <dgm:cxn modelId="{8845C828-E4FA-4FAB-9AF7-5AD00F171FCA}" type="presParOf" srcId="{6C94A392-1826-4F6E-81FB-9DD56C97247E}" destId="{78D17B68-0CA5-474A-A7E7-44C4614BA258}" srcOrd="3" destOrd="0" presId="urn:microsoft.com/office/officeart/2008/layout/VerticalAccentList"/>
    <dgm:cxn modelId="{8BF9A197-45C1-42B5-9DCF-70C5A116F28F}" type="presParOf" srcId="{6C94A392-1826-4F6E-81FB-9DD56C97247E}" destId="{84319C9D-CC5E-4E6D-9FFA-D377F04350E7}" srcOrd="4" destOrd="0" presId="urn:microsoft.com/office/officeart/2008/layout/VerticalAccentList"/>
    <dgm:cxn modelId="{437A5461-4353-43CB-8311-0BAFC4DE5B77}" type="presParOf" srcId="{6C94A392-1826-4F6E-81FB-9DD56C97247E}" destId="{05EDC072-1D88-4E7C-A5AE-64B769628D18}" srcOrd="5" destOrd="0" presId="urn:microsoft.com/office/officeart/2008/layout/VerticalAccentList"/>
    <dgm:cxn modelId="{15F7726E-2D72-47E9-98A4-0D6B428FF98C}" type="presParOf" srcId="{6C94A392-1826-4F6E-81FB-9DD56C97247E}" destId="{E575A627-F810-45DA-87C1-B268272B7A6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3524E-F755-4773-9A3D-32858D8B60BA}">
      <dsp:nvSpPr>
        <dsp:cNvPr id="0" name=""/>
        <dsp:cNvSpPr/>
      </dsp:nvSpPr>
      <dsp:spPr>
        <a:xfrm>
          <a:off x="414636" y="805144"/>
          <a:ext cx="7463457" cy="67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Favoriser l’infiltration à la source en perméabilisant la ville et en limitant l’étalement urbain.</a:t>
          </a:r>
          <a:endParaRPr lang="fr-FR" sz="1900" kern="1200" dirty="0"/>
        </a:p>
      </dsp:txBody>
      <dsp:txXfrm>
        <a:off x="414636" y="805144"/>
        <a:ext cx="7463457" cy="678496"/>
      </dsp:txXfrm>
    </dsp:sp>
    <dsp:sp modelId="{A49D9FF3-B93A-465F-9F55-A008DAFA0BCE}">
      <dsp:nvSpPr>
        <dsp:cNvPr id="0" name=""/>
        <dsp:cNvSpPr/>
      </dsp:nvSpPr>
      <dsp:spPr>
        <a:xfrm>
          <a:off x="414636" y="1483641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B3CCB-4361-4162-B561-73AD768F018B}">
      <dsp:nvSpPr>
        <dsp:cNvPr id="0" name=""/>
        <dsp:cNvSpPr/>
      </dsp:nvSpPr>
      <dsp:spPr>
        <a:xfrm>
          <a:off x="1467813" y="1483641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329250"/>
            <a:satOff val="-122"/>
            <a:lumOff val="712"/>
            <a:alphaOff val="0"/>
          </a:schemeClr>
        </a:solidFill>
        <a:ln w="12700" cap="flat" cmpd="sng" algn="ctr">
          <a:solidFill>
            <a:schemeClr val="accent2">
              <a:hueOff val="-329250"/>
              <a:satOff val="-122"/>
              <a:lumOff val="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6D161-E258-462D-8FA3-6D4185EB0A39}">
      <dsp:nvSpPr>
        <dsp:cNvPr id="0" name=""/>
        <dsp:cNvSpPr/>
      </dsp:nvSpPr>
      <dsp:spPr>
        <a:xfrm>
          <a:off x="2520989" y="1483641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658500"/>
            <a:satOff val="-243"/>
            <a:lumOff val="1423"/>
            <a:alphaOff val="0"/>
          </a:schemeClr>
        </a:solidFill>
        <a:ln w="12700" cap="flat" cmpd="sng" algn="ctr">
          <a:solidFill>
            <a:schemeClr val="accent2">
              <a:hueOff val="-658500"/>
              <a:satOff val="-243"/>
              <a:lumOff val="1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90637-8801-4121-953B-532AE4A1B3EF}">
      <dsp:nvSpPr>
        <dsp:cNvPr id="0" name=""/>
        <dsp:cNvSpPr/>
      </dsp:nvSpPr>
      <dsp:spPr>
        <a:xfrm>
          <a:off x="3574166" y="1483641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987749"/>
            <a:satOff val="-365"/>
            <a:lumOff val="2135"/>
            <a:alphaOff val="0"/>
          </a:schemeClr>
        </a:solidFill>
        <a:ln w="12700" cap="flat" cmpd="sng" algn="ctr">
          <a:solidFill>
            <a:schemeClr val="accent2">
              <a:hueOff val="-987749"/>
              <a:satOff val="-365"/>
              <a:lumOff val="2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21BA9-DD32-4661-9538-DD71B3DD3ED1}">
      <dsp:nvSpPr>
        <dsp:cNvPr id="0" name=""/>
        <dsp:cNvSpPr/>
      </dsp:nvSpPr>
      <dsp:spPr>
        <a:xfrm>
          <a:off x="4627343" y="1483641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1316999"/>
            <a:satOff val="-487"/>
            <a:lumOff val="2846"/>
            <a:alphaOff val="0"/>
          </a:schemeClr>
        </a:solidFill>
        <a:ln w="12700" cap="flat" cmpd="sng" algn="ctr">
          <a:solidFill>
            <a:schemeClr val="accent2">
              <a:hueOff val="-1316999"/>
              <a:satOff val="-487"/>
              <a:lumOff val="28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F4875-6225-4BE2-A095-D67B17B03739}">
      <dsp:nvSpPr>
        <dsp:cNvPr id="0" name=""/>
        <dsp:cNvSpPr/>
      </dsp:nvSpPr>
      <dsp:spPr>
        <a:xfrm>
          <a:off x="5680520" y="1483641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1646249"/>
            <a:satOff val="-608"/>
            <a:lumOff val="3558"/>
            <a:alphaOff val="0"/>
          </a:schemeClr>
        </a:solidFill>
        <a:ln w="12700" cap="flat" cmpd="sng" algn="ctr">
          <a:solidFill>
            <a:schemeClr val="accent2">
              <a:hueOff val="-1646249"/>
              <a:satOff val="-608"/>
              <a:lumOff val="35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6401F-D7CE-4D15-B84B-C81F3AA8F385}">
      <dsp:nvSpPr>
        <dsp:cNvPr id="0" name=""/>
        <dsp:cNvSpPr/>
      </dsp:nvSpPr>
      <dsp:spPr>
        <a:xfrm>
          <a:off x="6733696" y="1483641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1975499"/>
            <a:satOff val="-730"/>
            <a:lumOff val="4270"/>
            <a:alphaOff val="0"/>
          </a:schemeClr>
        </a:solidFill>
        <a:ln w="12700" cap="flat" cmpd="sng" algn="ctr">
          <a:solidFill>
            <a:schemeClr val="accent2">
              <a:hueOff val="-1975499"/>
              <a:satOff val="-730"/>
              <a:lumOff val="42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47939-6A1E-48CC-9494-C2A9FEFE5F1A}">
      <dsp:nvSpPr>
        <dsp:cNvPr id="0" name=""/>
        <dsp:cNvSpPr/>
      </dsp:nvSpPr>
      <dsp:spPr>
        <a:xfrm>
          <a:off x="414636" y="1755616"/>
          <a:ext cx="7463457" cy="67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Préserver la ressource en eau, récupérer et réutiliser l’eau de pluie </a:t>
          </a:r>
          <a:endParaRPr lang="fr-FR" sz="1900" kern="1200" dirty="0"/>
        </a:p>
      </dsp:txBody>
      <dsp:txXfrm>
        <a:off x="414636" y="1755616"/>
        <a:ext cx="7463457" cy="678496"/>
      </dsp:txXfrm>
    </dsp:sp>
    <dsp:sp modelId="{0C491F15-FAD4-43EC-B6D6-B0DCB8E2BC10}">
      <dsp:nvSpPr>
        <dsp:cNvPr id="0" name=""/>
        <dsp:cNvSpPr/>
      </dsp:nvSpPr>
      <dsp:spPr>
        <a:xfrm>
          <a:off x="414636" y="2434112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2304748"/>
            <a:satOff val="-851"/>
            <a:lumOff val="4981"/>
            <a:alphaOff val="0"/>
          </a:schemeClr>
        </a:solidFill>
        <a:ln w="12700" cap="flat" cmpd="sng" algn="ctr">
          <a:solidFill>
            <a:schemeClr val="accent2">
              <a:hueOff val="-2304748"/>
              <a:satOff val="-851"/>
              <a:lumOff val="4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72889-9C57-4FD2-A6D7-82E795A42727}">
      <dsp:nvSpPr>
        <dsp:cNvPr id="0" name=""/>
        <dsp:cNvSpPr/>
      </dsp:nvSpPr>
      <dsp:spPr>
        <a:xfrm>
          <a:off x="1467813" y="2434112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2633998"/>
            <a:satOff val="-973"/>
            <a:lumOff val="5693"/>
            <a:alphaOff val="0"/>
          </a:schemeClr>
        </a:solidFill>
        <a:ln w="12700" cap="flat" cmpd="sng" algn="ctr">
          <a:solidFill>
            <a:schemeClr val="accent2">
              <a:hueOff val="-2633998"/>
              <a:satOff val="-973"/>
              <a:lumOff val="56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4DE15-5102-4A72-8CA3-38FD2F365FD3}">
      <dsp:nvSpPr>
        <dsp:cNvPr id="0" name=""/>
        <dsp:cNvSpPr/>
      </dsp:nvSpPr>
      <dsp:spPr>
        <a:xfrm>
          <a:off x="2520989" y="2434112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2963248"/>
            <a:satOff val="-1095"/>
            <a:lumOff val="6404"/>
            <a:alphaOff val="0"/>
          </a:schemeClr>
        </a:solidFill>
        <a:ln w="12700" cap="flat" cmpd="sng" algn="ctr">
          <a:solidFill>
            <a:schemeClr val="accent2">
              <a:hueOff val="-2963248"/>
              <a:satOff val="-1095"/>
              <a:lumOff val="6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5599E-EEBA-4B1E-B1F4-C8B107D2AF77}">
      <dsp:nvSpPr>
        <dsp:cNvPr id="0" name=""/>
        <dsp:cNvSpPr/>
      </dsp:nvSpPr>
      <dsp:spPr>
        <a:xfrm>
          <a:off x="3574166" y="2434112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3292497"/>
            <a:satOff val="-1216"/>
            <a:lumOff val="7116"/>
            <a:alphaOff val="0"/>
          </a:schemeClr>
        </a:solidFill>
        <a:ln w="12700" cap="flat" cmpd="sng" algn="ctr">
          <a:solidFill>
            <a:schemeClr val="accent2">
              <a:hueOff val="-3292497"/>
              <a:satOff val="-1216"/>
              <a:lumOff val="71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1F877-C06C-4C74-9D1B-5D871B308E43}">
      <dsp:nvSpPr>
        <dsp:cNvPr id="0" name=""/>
        <dsp:cNvSpPr/>
      </dsp:nvSpPr>
      <dsp:spPr>
        <a:xfrm>
          <a:off x="4627343" y="2434112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3621747"/>
            <a:satOff val="-1338"/>
            <a:lumOff val="7828"/>
            <a:alphaOff val="0"/>
          </a:schemeClr>
        </a:solidFill>
        <a:ln w="12700" cap="flat" cmpd="sng" algn="ctr">
          <a:solidFill>
            <a:schemeClr val="accent2">
              <a:hueOff val="-3621747"/>
              <a:satOff val="-1338"/>
              <a:lumOff val="78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01F05-1996-4548-B194-08342527C97B}">
      <dsp:nvSpPr>
        <dsp:cNvPr id="0" name=""/>
        <dsp:cNvSpPr/>
      </dsp:nvSpPr>
      <dsp:spPr>
        <a:xfrm>
          <a:off x="5680520" y="2434112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3950997"/>
            <a:satOff val="-1460"/>
            <a:lumOff val="8539"/>
            <a:alphaOff val="0"/>
          </a:schemeClr>
        </a:solidFill>
        <a:ln w="12700" cap="flat" cmpd="sng" algn="ctr">
          <a:solidFill>
            <a:schemeClr val="accent2">
              <a:hueOff val="-3950997"/>
              <a:satOff val="-1460"/>
              <a:lumOff val="8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7944A-738C-4CA0-BF7B-B3E287D36AC4}">
      <dsp:nvSpPr>
        <dsp:cNvPr id="0" name=""/>
        <dsp:cNvSpPr/>
      </dsp:nvSpPr>
      <dsp:spPr>
        <a:xfrm>
          <a:off x="6733696" y="2434112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4280247"/>
            <a:satOff val="-1581"/>
            <a:lumOff val="9251"/>
            <a:alphaOff val="0"/>
          </a:schemeClr>
        </a:solidFill>
        <a:ln w="12700" cap="flat" cmpd="sng" algn="ctr">
          <a:solidFill>
            <a:schemeClr val="accent2">
              <a:hueOff val="-4280247"/>
              <a:satOff val="-1581"/>
              <a:lumOff val="92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EE95E-D931-4F33-933C-84C651F2F678}">
      <dsp:nvSpPr>
        <dsp:cNvPr id="0" name=""/>
        <dsp:cNvSpPr/>
      </dsp:nvSpPr>
      <dsp:spPr>
        <a:xfrm>
          <a:off x="414636" y="2706088"/>
          <a:ext cx="7463457" cy="67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Végétaliser, planter des arbres adaptés au climat de demain, préserver / restaurer la biodiversité </a:t>
          </a:r>
          <a:endParaRPr lang="fr-FR" sz="1900" kern="1200" dirty="0"/>
        </a:p>
      </dsp:txBody>
      <dsp:txXfrm>
        <a:off x="414636" y="2706088"/>
        <a:ext cx="7463457" cy="678496"/>
      </dsp:txXfrm>
    </dsp:sp>
    <dsp:sp modelId="{4BA82F3F-B86E-4386-8304-C4CB91114348}">
      <dsp:nvSpPr>
        <dsp:cNvPr id="0" name=""/>
        <dsp:cNvSpPr/>
      </dsp:nvSpPr>
      <dsp:spPr>
        <a:xfrm>
          <a:off x="414636" y="3384584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4609496"/>
            <a:satOff val="-1703"/>
            <a:lumOff val="9962"/>
            <a:alphaOff val="0"/>
          </a:schemeClr>
        </a:solidFill>
        <a:ln w="12700" cap="flat" cmpd="sng" algn="ctr">
          <a:solidFill>
            <a:schemeClr val="accent2">
              <a:hueOff val="-4609496"/>
              <a:satOff val="-1703"/>
              <a:lumOff val="99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1C9B4-0928-4927-B029-DBF45B536916}">
      <dsp:nvSpPr>
        <dsp:cNvPr id="0" name=""/>
        <dsp:cNvSpPr/>
      </dsp:nvSpPr>
      <dsp:spPr>
        <a:xfrm>
          <a:off x="1467813" y="3384584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4938746"/>
            <a:satOff val="-1824"/>
            <a:lumOff val="10674"/>
            <a:alphaOff val="0"/>
          </a:schemeClr>
        </a:solidFill>
        <a:ln w="12700" cap="flat" cmpd="sng" algn="ctr">
          <a:solidFill>
            <a:schemeClr val="accent2">
              <a:hueOff val="-4938746"/>
              <a:satOff val="-1824"/>
              <a:lumOff val="106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44E46-BE6C-4E1C-BDF4-7C0A8476EDF6}">
      <dsp:nvSpPr>
        <dsp:cNvPr id="0" name=""/>
        <dsp:cNvSpPr/>
      </dsp:nvSpPr>
      <dsp:spPr>
        <a:xfrm>
          <a:off x="2520989" y="3384584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5267996"/>
            <a:satOff val="-1946"/>
            <a:lumOff val="11385"/>
            <a:alphaOff val="0"/>
          </a:schemeClr>
        </a:solidFill>
        <a:ln w="12700" cap="flat" cmpd="sng" algn="ctr">
          <a:solidFill>
            <a:schemeClr val="accent2">
              <a:hueOff val="-5267996"/>
              <a:satOff val="-1946"/>
              <a:lumOff val="11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222C2-C7C9-4404-9672-3CA8500D82FC}">
      <dsp:nvSpPr>
        <dsp:cNvPr id="0" name=""/>
        <dsp:cNvSpPr/>
      </dsp:nvSpPr>
      <dsp:spPr>
        <a:xfrm>
          <a:off x="3574166" y="3384584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5597245"/>
            <a:satOff val="-2068"/>
            <a:lumOff val="12097"/>
            <a:alphaOff val="0"/>
          </a:schemeClr>
        </a:solidFill>
        <a:ln w="12700" cap="flat" cmpd="sng" algn="ctr">
          <a:solidFill>
            <a:schemeClr val="accent2">
              <a:hueOff val="-5597245"/>
              <a:satOff val="-2068"/>
              <a:lumOff val="120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F5397-1083-498C-9532-0FEF3F0B23F4}">
      <dsp:nvSpPr>
        <dsp:cNvPr id="0" name=""/>
        <dsp:cNvSpPr/>
      </dsp:nvSpPr>
      <dsp:spPr>
        <a:xfrm>
          <a:off x="4627343" y="3384584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5926496"/>
            <a:satOff val="-2189"/>
            <a:lumOff val="12809"/>
            <a:alphaOff val="0"/>
          </a:schemeClr>
        </a:solidFill>
        <a:ln w="12700" cap="flat" cmpd="sng" algn="ctr">
          <a:solidFill>
            <a:schemeClr val="accent2">
              <a:hueOff val="-5926496"/>
              <a:satOff val="-2189"/>
              <a:lumOff val="128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FDA49-AC94-49F5-AF70-5E5D98DF77FE}">
      <dsp:nvSpPr>
        <dsp:cNvPr id="0" name=""/>
        <dsp:cNvSpPr/>
      </dsp:nvSpPr>
      <dsp:spPr>
        <a:xfrm>
          <a:off x="5680520" y="3384584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6255745"/>
            <a:satOff val="-2311"/>
            <a:lumOff val="13520"/>
            <a:alphaOff val="0"/>
          </a:schemeClr>
        </a:solidFill>
        <a:ln w="12700" cap="flat" cmpd="sng" algn="ctr">
          <a:solidFill>
            <a:schemeClr val="accent2">
              <a:hueOff val="-6255745"/>
              <a:satOff val="-2311"/>
              <a:lumOff val="135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EC4D7-B087-4D0E-A0A7-2B7BC1DC8017}">
      <dsp:nvSpPr>
        <dsp:cNvPr id="0" name=""/>
        <dsp:cNvSpPr/>
      </dsp:nvSpPr>
      <dsp:spPr>
        <a:xfrm>
          <a:off x="6733696" y="3384584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6584995"/>
            <a:satOff val="-2433"/>
            <a:lumOff val="14232"/>
            <a:alphaOff val="0"/>
          </a:schemeClr>
        </a:solidFill>
        <a:ln w="12700" cap="flat" cmpd="sng" algn="ctr">
          <a:solidFill>
            <a:schemeClr val="accent2">
              <a:hueOff val="-6584995"/>
              <a:satOff val="-2433"/>
              <a:lumOff val="142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9BB2D-4BAD-4BAD-925B-AAE390A2A716}">
      <dsp:nvSpPr>
        <dsp:cNvPr id="0" name=""/>
        <dsp:cNvSpPr/>
      </dsp:nvSpPr>
      <dsp:spPr>
        <a:xfrm>
          <a:off x="414636" y="3656560"/>
          <a:ext cx="7463457" cy="67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/>
            <a:t>Promouvoir le bâti résilient, systématiser l’orientation bioclimatique des bâtiments </a:t>
          </a:r>
          <a:endParaRPr lang="fr-FR" sz="1900" kern="1200" dirty="0"/>
        </a:p>
      </dsp:txBody>
      <dsp:txXfrm>
        <a:off x="414636" y="3656560"/>
        <a:ext cx="7463457" cy="678496"/>
      </dsp:txXfrm>
    </dsp:sp>
    <dsp:sp modelId="{7184B3C1-ED9E-410E-8493-231069BBE65B}">
      <dsp:nvSpPr>
        <dsp:cNvPr id="0" name=""/>
        <dsp:cNvSpPr/>
      </dsp:nvSpPr>
      <dsp:spPr>
        <a:xfrm>
          <a:off x="414636" y="4335056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6914245"/>
            <a:satOff val="-2554"/>
            <a:lumOff val="14943"/>
            <a:alphaOff val="0"/>
          </a:schemeClr>
        </a:solidFill>
        <a:ln w="12700" cap="flat" cmpd="sng" algn="ctr">
          <a:solidFill>
            <a:schemeClr val="accent2">
              <a:hueOff val="-6914245"/>
              <a:satOff val="-2554"/>
              <a:lumOff val="149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FF1B2-1F70-4FE6-B5B0-62B07FEF87AA}">
      <dsp:nvSpPr>
        <dsp:cNvPr id="0" name=""/>
        <dsp:cNvSpPr/>
      </dsp:nvSpPr>
      <dsp:spPr>
        <a:xfrm>
          <a:off x="1467813" y="4335056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7243494"/>
            <a:satOff val="-2676"/>
            <a:lumOff val="15655"/>
            <a:alphaOff val="0"/>
          </a:schemeClr>
        </a:solidFill>
        <a:ln w="12700" cap="flat" cmpd="sng" algn="ctr">
          <a:solidFill>
            <a:schemeClr val="accent2">
              <a:hueOff val="-7243494"/>
              <a:satOff val="-2676"/>
              <a:lumOff val="156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15C0D-2682-4714-A18F-885B499D495B}">
      <dsp:nvSpPr>
        <dsp:cNvPr id="0" name=""/>
        <dsp:cNvSpPr/>
      </dsp:nvSpPr>
      <dsp:spPr>
        <a:xfrm>
          <a:off x="2520989" y="4335056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7572744"/>
            <a:satOff val="-2797"/>
            <a:lumOff val="16367"/>
            <a:alphaOff val="0"/>
          </a:schemeClr>
        </a:solidFill>
        <a:ln w="12700" cap="flat" cmpd="sng" algn="ctr">
          <a:solidFill>
            <a:schemeClr val="accent2">
              <a:hueOff val="-7572744"/>
              <a:satOff val="-2797"/>
              <a:lumOff val="163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17B68-0CA5-474A-A7E7-44C4614BA258}">
      <dsp:nvSpPr>
        <dsp:cNvPr id="0" name=""/>
        <dsp:cNvSpPr/>
      </dsp:nvSpPr>
      <dsp:spPr>
        <a:xfrm>
          <a:off x="3574166" y="4335056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7901994"/>
            <a:satOff val="-2919"/>
            <a:lumOff val="17078"/>
            <a:alphaOff val="0"/>
          </a:schemeClr>
        </a:solidFill>
        <a:ln w="12700" cap="flat" cmpd="sng" algn="ctr">
          <a:solidFill>
            <a:schemeClr val="accent2">
              <a:hueOff val="-7901994"/>
              <a:satOff val="-2919"/>
              <a:lumOff val="17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19C9D-CC5E-4E6D-9FFA-D377F04350E7}">
      <dsp:nvSpPr>
        <dsp:cNvPr id="0" name=""/>
        <dsp:cNvSpPr/>
      </dsp:nvSpPr>
      <dsp:spPr>
        <a:xfrm>
          <a:off x="4627343" y="4335056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8231244"/>
            <a:satOff val="-3041"/>
            <a:lumOff val="17790"/>
            <a:alphaOff val="0"/>
          </a:schemeClr>
        </a:solidFill>
        <a:ln w="12700" cap="flat" cmpd="sng" algn="ctr">
          <a:solidFill>
            <a:schemeClr val="accent2">
              <a:hueOff val="-8231244"/>
              <a:satOff val="-3041"/>
              <a:lumOff val="177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DC072-1D88-4E7C-A5AE-64B769628D18}">
      <dsp:nvSpPr>
        <dsp:cNvPr id="0" name=""/>
        <dsp:cNvSpPr/>
      </dsp:nvSpPr>
      <dsp:spPr>
        <a:xfrm>
          <a:off x="5680520" y="4335056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8560494"/>
            <a:satOff val="-3162"/>
            <a:lumOff val="18501"/>
            <a:alphaOff val="0"/>
          </a:schemeClr>
        </a:solidFill>
        <a:ln w="12700" cap="flat" cmpd="sng" algn="ctr">
          <a:solidFill>
            <a:schemeClr val="accent2">
              <a:hueOff val="-8560494"/>
              <a:satOff val="-3162"/>
              <a:lumOff val="185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5A627-F810-45DA-87C1-B268272B7A66}">
      <dsp:nvSpPr>
        <dsp:cNvPr id="0" name=""/>
        <dsp:cNvSpPr/>
      </dsp:nvSpPr>
      <dsp:spPr>
        <a:xfrm>
          <a:off x="6733696" y="4335056"/>
          <a:ext cx="995127" cy="165854"/>
        </a:xfrm>
        <a:prstGeom prst="parallelogram">
          <a:avLst>
            <a:gd name="adj" fmla="val 140840"/>
          </a:avLst>
        </a:prstGeom>
        <a:solidFill>
          <a:schemeClr val="accent2">
            <a:hueOff val="-8889743"/>
            <a:satOff val="-3284"/>
            <a:lumOff val="19213"/>
            <a:alphaOff val="0"/>
          </a:schemeClr>
        </a:solidFill>
        <a:ln w="12700" cap="flat" cmpd="sng" algn="ctr">
          <a:solidFill>
            <a:schemeClr val="accent2">
              <a:hueOff val="-8889743"/>
              <a:satOff val="-3284"/>
              <a:lumOff val="19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439CD8D-C6B2-45FB-B14E-DCF1B2918C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A5618C-6191-4649-AB60-CADFE184C1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08FC1-8429-4122-B138-6C381973235F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902BD1-615D-496F-A37E-ADDDFC6620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770EB7-C4A6-49A6-9E46-1AF50BA2FB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9F0A2-96A3-43C4-A038-9624A93955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87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A2CBA-4814-48C0-8A08-713EE3D52789}" type="datetimeFigureOut">
              <a:rPr lang="fr-FR" smtClean="0"/>
              <a:t>04/10/2022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8A9B6-4AC4-43B3-9C17-A507D70E2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522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D3B3B-467F-4C93-9E8E-7D84D2A1EC6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71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alec-rennes.org/" TargetMode="External"/><Relationship Id="rId4" Type="http://schemas.openxmlformats.org/officeDocument/2006/relationships/hyperlink" Target="mailto:contact@alec-rennes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2">
            <a:extLst>
              <a:ext uri="{FF2B5EF4-FFF2-40B4-BE49-F238E27FC236}">
                <a16:creationId xmlns:a16="http://schemas.microsoft.com/office/drawing/2014/main" id="{86FEE6EC-27C4-4BF4-B96D-CD5BB92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696"/>
            <a:ext cx="12287250" cy="950614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chemeClr val="accent1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2FC7225-5956-4BED-8CE5-944B60C89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7397" y="953026"/>
            <a:ext cx="9711873" cy="2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7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-fond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6E5C19E-18A1-4CB0-820F-76D1E2266A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8" name="Titre 8">
            <a:extLst>
              <a:ext uri="{FF2B5EF4-FFF2-40B4-BE49-F238E27FC236}">
                <a16:creationId xmlns:a16="http://schemas.microsoft.com/office/drawing/2014/main" id="{2D941259-6C66-4B5F-9DD2-015CF40E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accent2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4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-fond-blan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6E5C19E-18A1-4CB0-820F-76D1E2266A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6" name="Titre 8">
            <a:extLst>
              <a:ext uri="{FF2B5EF4-FFF2-40B4-BE49-F238E27FC236}">
                <a16:creationId xmlns:a16="http://schemas.microsoft.com/office/drawing/2014/main" id="{9B2F4804-3CA9-44BD-B7AB-5DE45930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080499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tx2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16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-fond-blan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6E5C19E-18A1-4CB0-820F-76D1E2266A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6" name="Titre 8">
            <a:extLst>
              <a:ext uri="{FF2B5EF4-FFF2-40B4-BE49-F238E27FC236}">
                <a16:creationId xmlns:a16="http://schemas.microsoft.com/office/drawing/2014/main" id="{074F7932-CF54-4606-9CEE-B218743D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080499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accent3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142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bg>
      <p:bgPr>
        <a:solidFill>
          <a:srgbClr val="084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6C1266-9A10-40FB-90E4-1271AA20A534}"/>
              </a:ext>
            </a:extLst>
          </p:cNvPr>
          <p:cNvSpPr/>
          <p:nvPr userDrawn="1"/>
        </p:nvSpPr>
        <p:spPr>
          <a:xfrm>
            <a:off x="0" y="5137608"/>
            <a:ext cx="12192000" cy="1720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7850" y="569922"/>
            <a:ext cx="6518943" cy="20105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8A188E8-9FB0-469B-BB7A-F475A81A190E}"/>
              </a:ext>
            </a:extLst>
          </p:cNvPr>
          <p:cNvSpPr txBox="1"/>
          <p:nvPr userDrawn="1"/>
        </p:nvSpPr>
        <p:spPr>
          <a:xfrm>
            <a:off x="656548" y="5360983"/>
            <a:ext cx="10878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chemeClr val="accent1"/>
                </a:solidFill>
                <a:latin typeface="DK Liquid Embrace" panose="02000000000000000000" pitchFamily="2" charset="0"/>
                <a:ea typeface="Times New Roman" panose="02020603050405020304" pitchFamily="18" charset="0"/>
              </a:rPr>
              <a:t>énergie et climat, agir </a:t>
            </a:r>
            <a:r>
              <a:rPr lang="fr-FR" sz="1800" dirty="0">
                <a:solidFill>
                  <a:schemeClr val="accent1"/>
                </a:solidFill>
                <a:latin typeface="DK Liquid Embrace" panose="02000000000000000000" pitchFamily="2" charset="0"/>
                <a:ea typeface="Times New Roman" panose="02020603050405020304" pitchFamily="18" charset="0"/>
              </a:rPr>
              <a:t>ensemble pour mieux vivre aujourd’hui et demain !</a:t>
            </a:r>
            <a:endParaRPr lang="fr-FR" sz="1800" dirty="0">
              <a:solidFill>
                <a:schemeClr val="accent1"/>
              </a:solidFill>
              <a:effectLst/>
              <a:latin typeface="DK Liquid Embrace" panose="02000000000000000000" pitchFamily="2" charset="0"/>
              <a:ea typeface="Times New Roman" panose="02020603050405020304" pitchFamily="18" charset="0"/>
            </a:endParaRPr>
          </a:p>
          <a:p>
            <a:pPr marL="85725" algn="ctr" fontAlgn="base"/>
            <a:r>
              <a:rPr lang="fr-FR" sz="1800" dirty="0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</a:rPr>
              <a:t>104 boulevard Georges Clemenceau 35 200 Rennes</a:t>
            </a:r>
          </a:p>
          <a:p>
            <a:pPr marL="85725" algn="ctr" fontAlgn="base"/>
            <a:r>
              <a:rPr lang="fr-FR" sz="1800" dirty="0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</a:rPr>
              <a:t>02 99 352 350 </a:t>
            </a:r>
            <a:r>
              <a:rPr lang="fr-FR" sz="1800" u="none" dirty="0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</a:rPr>
              <a:t>-  </a:t>
            </a:r>
            <a:r>
              <a:rPr lang="fr-FR" sz="1800" u="none" dirty="0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contact@alec-rennes.org</a:t>
            </a:r>
            <a:r>
              <a:rPr lang="fr-FR" sz="1800" u="none" dirty="0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</a:rPr>
              <a:t> - </a:t>
            </a:r>
            <a:r>
              <a:rPr lang="fr-FR" sz="1800" u="none" dirty="0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www.alec-rennes.org</a:t>
            </a:r>
            <a:endParaRPr lang="fr-FR" sz="1800" u="none" dirty="0">
              <a:solidFill>
                <a:schemeClr val="accent1"/>
              </a:solidFill>
              <a:latin typeface="DIN" panose="02000503040000020003" pitchFamily="2" charset="0"/>
              <a:ea typeface="Times New Roman" panose="02020603050405020304" pitchFamily="18" charset="0"/>
            </a:endParaRPr>
          </a:p>
          <a:p>
            <a:pPr marL="85725" algn="ctr" fontAlgn="base"/>
            <a:r>
              <a:rPr lang="fr-FR" sz="1800" u="none" dirty="0">
                <a:solidFill>
                  <a:schemeClr val="accent1"/>
                </a:solidFill>
                <a:latin typeface="DIN" panose="02000503040000020003" pitchFamily="2" charset="0"/>
                <a:ea typeface="Times New Roman" panose="02020603050405020304" pitchFamily="18" charset="0"/>
              </a:rPr>
              <a:t>Facebook : @alecrennes / Twitter : @ALEC_Rennes </a:t>
            </a:r>
          </a:p>
          <a:p>
            <a:pPr marL="85725" fontAlgn="base"/>
            <a:endParaRPr lang="fr-FR" sz="2800" dirty="0">
              <a:solidFill>
                <a:schemeClr val="accent1"/>
              </a:solidFill>
              <a:latin typeface="DIN" panose="02000503040000020003" pitchFamily="2" charset="0"/>
              <a:ea typeface="Times New Roman" panose="02020603050405020304" pitchFamily="18" charset="0"/>
            </a:endParaRPr>
          </a:p>
          <a:p>
            <a:pPr marL="371475" indent="-285750" fontAlgn="base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accent1"/>
              </a:solidFill>
              <a:effectLst/>
              <a:latin typeface="DIN" panose="02000503040000020003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2673630-D7D6-4E3C-9911-72BAD8DA6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7204" y="3352350"/>
            <a:ext cx="9851009" cy="1361398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chemeClr val="bg1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 dirty="0"/>
              <a:t>Modifiez pour écrire votre texte de fin !</a:t>
            </a:r>
          </a:p>
        </p:txBody>
      </p:sp>
    </p:spTree>
    <p:extLst>
      <p:ext uri="{BB962C8B-B14F-4D97-AF65-F5344CB8AC3E}">
        <p14:creationId xmlns:p14="http://schemas.microsoft.com/office/powerpoint/2010/main" val="365790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C27DA8E-E14B-4443-A725-04701AE7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0"/>
            <a:ext cx="12287250" cy="1325563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rgbClr val="084669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7747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">
    <p:bg>
      <p:bgPr>
        <a:solidFill>
          <a:srgbClr val="084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2">
            <a:extLst>
              <a:ext uri="{FF2B5EF4-FFF2-40B4-BE49-F238E27FC236}">
                <a16:creationId xmlns:a16="http://schemas.microsoft.com/office/drawing/2014/main" id="{86FEE6EC-27C4-4BF4-B96D-CD5BB92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696"/>
            <a:ext cx="12287250" cy="950614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chemeClr val="tx1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87316A0-43CC-47E4-A4D9-46978A03F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7397" y="953026"/>
            <a:ext cx="9711873" cy="2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2">
            <a:extLst>
              <a:ext uri="{FF2B5EF4-FFF2-40B4-BE49-F238E27FC236}">
                <a16:creationId xmlns:a16="http://schemas.microsoft.com/office/drawing/2014/main" id="{86FEE6EC-27C4-4BF4-B96D-CD5BB927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89696"/>
            <a:ext cx="12287250" cy="950614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chemeClr val="tx1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F887AC8-2C9A-4712-ADAF-D6089B8BA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7397" y="953026"/>
            <a:ext cx="9711873" cy="299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20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_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C27DA8E-E14B-4443-A725-04701AE7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0"/>
            <a:ext cx="12287250" cy="1325563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rgbClr val="084669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2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6C27DA8E-E14B-4443-A725-04701AE7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0"/>
            <a:ext cx="12287250" cy="1325563"/>
          </a:xfrm>
          <a:prstGeom prst="rect">
            <a:avLst/>
          </a:prstGeom>
        </p:spPr>
        <p:txBody>
          <a:bodyPr lIns="288000" tIns="324000"/>
          <a:lstStyle>
            <a:lvl1pPr algn="ctr">
              <a:defRPr sz="4400" b="1">
                <a:solidFill>
                  <a:srgbClr val="084669"/>
                </a:solidFill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B5FD6E-747A-453B-98C4-5350A96D567D}"/>
              </a:ext>
            </a:extLst>
          </p:cNvPr>
          <p:cNvSpPr txBox="1"/>
          <p:nvPr userDrawn="1"/>
        </p:nvSpPr>
        <p:spPr>
          <a:xfrm>
            <a:off x="1093878" y="1325563"/>
            <a:ext cx="9631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 fontAlgn="base"/>
            <a:r>
              <a:rPr lang="fr-FR" sz="2800" b="1" dirty="0">
                <a:solidFill>
                  <a:srgbClr val="83B78B"/>
                </a:solidFill>
                <a:latin typeface="DIN Black" pitchFamily="50" charset="0"/>
                <a:ea typeface="Times New Roman" panose="02020603050405020304" pitchFamily="18" charset="0"/>
              </a:rPr>
              <a:t>Modifiez le paragraphe d’intro ou sous-titre</a:t>
            </a:r>
          </a:p>
          <a:p>
            <a:pPr marL="85725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85725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Ecrivez votre texte ici !</a:t>
            </a:r>
            <a:endParaRPr lang="fr-FR" sz="2000" dirty="0">
              <a:solidFill>
                <a:srgbClr val="E73B25"/>
              </a:solidFill>
              <a:effectLst/>
              <a:latin typeface="DIN Black" pitchFamily="50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 dirty="0">
                <a:effectLst/>
                <a:latin typeface="DIN" panose="02000503040000020003" pitchFamily="2" charset="0"/>
                <a:ea typeface="Times New Roman" panose="02020603050405020304" pitchFamily="18" charset="0"/>
              </a:rPr>
              <a:t>Liste</a:t>
            </a: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 dirty="0">
                <a:effectLst/>
                <a:latin typeface="DIN" panose="02000503040000020003" pitchFamily="2" charset="0"/>
                <a:ea typeface="Times New Roman" panose="02020603050405020304" pitchFamily="18" charset="0"/>
              </a:rPr>
              <a:t>Liste</a:t>
            </a:r>
          </a:p>
          <a:p>
            <a:pPr marL="342900" lvl="0" indent="-342900" fontAlgn="base">
              <a:spcBef>
                <a:spcPts val="1200"/>
              </a:spcBef>
              <a:buFont typeface="Wingdings" panose="05000000000000000000" pitchFamily="2" charset="2"/>
              <a:buChar char="è"/>
            </a:pPr>
            <a:r>
              <a:rPr lang="fr-FR" sz="2000" dirty="0">
                <a:effectLst/>
                <a:latin typeface="DIN" panose="02000503040000020003" pitchFamily="2" charset="0"/>
                <a:ea typeface="Times New Roman" panose="02020603050405020304" pitchFamily="18" charset="0"/>
              </a:rPr>
              <a:t>Liste</a:t>
            </a:r>
          </a:p>
          <a:p>
            <a:pPr fontAlgn="base"/>
            <a:r>
              <a:rPr lang="fr-FR" sz="1800" dirty="0">
                <a:effectLst/>
                <a:latin typeface="DIN Black" pitchFamily="50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DIN" panose="02000503040000020003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8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s parties">
    <p:bg>
      <p:bgPr>
        <a:solidFill>
          <a:srgbClr val="83B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09E03C0B-849B-402A-9A76-1F2F4E01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bg1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18971A3-A1D5-4DA5-A646-3C61E1DDE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3606138-53EE-4631-A789-1A8DFC5469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0CEC3C8-E9CE-4CC4-974D-90B50000F3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61912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s parties">
    <p:bg>
      <p:bgPr>
        <a:solidFill>
          <a:srgbClr val="83B78B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418971A3-A1D5-4DA5-A646-3C61E1DDE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3606138-53EE-4631-A789-1A8DFC5469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40CEC3C8-E9CE-4CC4-974D-90B50000F3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10" name="Titre 8">
            <a:extLst>
              <a:ext uri="{FF2B5EF4-FFF2-40B4-BE49-F238E27FC236}">
                <a16:creationId xmlns:a16="http://schemas.microsoft.com/office/drawing/2014/main" id="{C949839F-A8E3-4430-AE7C-34D0F51F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bg1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46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 2">
    <p:bg>
      <p:bgPr>
        <a:solidFill>
          <a:srgbClr val="0846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5D956509-52DA-4357-9EB8-715593E14F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8" name="Titre 8">
            <a:extLst>
              <a:ext uri="{FF2B5EF4-FFF2-40B4-BE49-F238E27FC236}">
                <a16:creationId xmlns:a16="http://schemas.microsoft.com/office/drawing/2014/main" id="{B7190E2B-5EE8-4A52-A456-71580CBE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bg1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420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s des parties 3">
    <p:bg>
      <p:bgPr>
        <a:solidFill>
          <a:srgbClr val="0A5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0C1C8CC8-9B1B-436F-B2BA-86B7A6260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6127"/>
          <a:stretch/>
        </p:blipFill>
        <p:spPr>
          <a:xfrm>
            <a:off x="4214838" y="5600799"/>
            <a:ext cx="3762324" cy="125720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EF3F303C-FEB3-47E5-8049-F7667550A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2212" y="5754278"/>
            <a:ext cx="3081086" cy="950241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66D521B3-5E4F-484A-8832-759B428B47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3492" y="640912"/>
            <a:ext cx="1525016" cy="769770"/>
          </a:xfrm>
          <a:prstGeom prst="rect">
            <a:avLst/>
          </a:prstGeom>
          <a:effectLst>
            <a:outerShdw dist="38100" dir="2700000" algn="tl" rotWithShape="0">
              <a:schemeClr val="bg1"/>
            </a:outerShdw>
          </a:effectLst>
        </p:spPr>
      </p:pic>
      <p:sp>
        <p:nvSpPr>
          <p:cNvPr id="10" name="Titre 8">
            <a:extLst>
              <a:ext uri="{FF2B5EF4-FFF2-40B4-BE49-F238E27FC236}">
                <a16:creationId xmlns:a16="http://schemas.microsoft.com/office/drawing/2014/main" id="{EEE214D2-EC2F-4571-B068-02D45F66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30" y="2277136"/>
            <a:ext cx="7867650" cy="2850482"/>
          </a:xfrm>
          <a:prstGeom prst="rect">
            <a:avLst/>
          </a:prstGeom>
          <a:effectLst/>
        </p:spPr>
        <p:txBody>
          <a:bodyPr anchor="ctr"/>
          <a:lstStyle>
            <a:lvl1pPr algn="ctr">
              <a:defRPr sz="7200" b="1">
                <a:solidFill>
                  <a:schemeClr val="bg1"/>
                </a:solidFill>
                <a:effectLst/>
                <a:latin typeface="DK Liquid Embrace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090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21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6" r:id="rId2"/>
    <p:sldLayoutId id="2147483697" r:id="rId3"/>
    <p:sldLayoutId id="2147483684" r:id="rId4"/>
    <p:sldLayoutId id="2147483686" r:id="rId5"/>
    <p:sldLayoutId id="2147483683" r:id="rId6"/>
    <p:sldLayoutId id="2147483693" r:id="rId7"/>
    <p:sldLayoutId id="2147483685" r:id="rId8"/>
    <p:sldLayoutId id="2147483690" r:id="rId9"/>
    <p:sldLayoutId id="2147483692" r:id="rId10"/>
    <p:sldLayoutId id="2147483695" r:id="rId11"/>
    <p:sldLayoutId id="2147483694" r:id="rId12"/>
    <p:sldLayoutId id="2147483698" r:id="rId13"/>
    <p:sldLayoutId id="2147483699" r:id="rId14"/>
  </p:sldLayoutIdLst>
  <p:txStyles>
    <p:titleStyle>
      <a:lvl1pPr algn="l" defTabSz="1125444" rtl="0" eaLnBrk="1" latinLnBrk="0" hangingPunct="1">
        <a:lnSpc>
          <a:spcPct val="90000"/>
        </a:lnSpc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61" indent="-281361" algn="l" defTabSz="1125444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8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64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E1EF010-8F21-478A-A515-C990C86A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Conseil d’administration – 4 OCTOBRE 2022</a:t>
            </a:r>
          </a:p>
        </p:txBody>
      </p:sp>
    </p:spTree>
    <p:extLst>
      <p:ext uri="{BB962C8B-B14F-4D97-AF65-F5344CB8AC3E}">
        <p14:creationId xmlns:p14="http://schemas.microsoft.com/office/powerpoint/2010/main" val="24799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05B92-1FC5-5E8A-45BE-956C382C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L’adaptation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6BEC50-E9B1-AF3D-F519-30162206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082" y="822579"/>
            <a:ext cx="3376213" cy="5739563"/>
          </a:xfrm>
          <a:prstGeom prst="rect">
            <a:avLst/>
          </a:prstGeom>
          <a:ln>
            <a:solidFill>
              <a:srgbClr val="084669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A1D79B-569A-1643-F9C3-7DD233641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76" y="372863"/>
            <a:ext cx="2482747" cy="3533312"/>
          </a:xfrm>
          <a:prstGeom prst="rect">
            <a:avLst/>
          </a:prstGeom>
          <a:ln>
            <a:solidFill>
              <a:srgbClr val="084669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E5E6E01-41AA-ED74-AFBC-90E923241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76" y="4515477"/>
            <a:ext cx="1368315" cy="1940008"/>
          </a:xfrm>
          <a:prstGeom prst="rect">
            <a:avLst/>
          </a:prstGeom>
          <a:ln w="9525">
            <a:solidFill>
              <a:srgbClr val="084669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F09BE2-3EC1-10ED-59F3-6360936DC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389" y="4515477"/>
            <a:ext cx="1368398" cy="1940008"/>
          </a:xfrm>
          <a:prstGeom prst="rect">
            <a:avLst/>
          </a:prstGeom>
          <a:ln>
            <a:solidFill>
              <a:srgbClr val="084669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B589BED-1D77-67C8-4F91-BC0F2B2A3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906" y="4510527"/>
            <a:ext cx="1368398" cy="1944957"/>
          </a:xfrm>
          <a:prstGeom prst="rect">
            <a:avLst/>
          </a:prstGeom>
          <a:ln>
            <a:solidFill>
              <a:srgbClr val="084669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71D69BC-FD1B-A1EC-D032-ACBC14CE1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8659" y="4510528"/>
            <a:ext cx="1376851" cy="1944957"/>
          </a:xfrm>
          <a:prstGeom prst="rect">
            <a:avLst/>
          </a:prstGeom>
          <a:ln>
            <a:solidFill>
              <a:srgbClr val="084669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3175580-50FE-6570-3EA4-7444312E18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8787" y="1281972"/>
            <a:ext cx="1675870" cy="2371114"/>
          </a:xfrm>
          <a:prstGeom prst="rect">
            <a:avLst/>
          </a:prstGeom>
          <a:ln>
            <a:solidFill>
              <a:srgbClr val="084669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8692D7-F194-744A-8501-63A65BF458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28" y="2583268"/>
            <a:ext cx="2583881" cy="10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4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0B1A08-B576-C8E9-DC69-95E41274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cinq enjeux d’adaptation </a:t>
            </a:r>
            <a:br>
              <a:rPr lang="fr-FR" dirty="0"/>
            </a:br>
            <a:r>
              <a:rPr lang="fr-FR" dirty="0"/>
              <a:t>pour le bassin rennais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23FDD1-F0A0-4D6B-B84F-2DCF59C7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7" y="2936556"/>
            <a:ext cx="2064062" cy="3430097"/>
          </a:xfrm>
          <a:prstGeom prst="rect">
            <a:avLst/>
          </a:prstGeom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29B4C5EE-3BE0-36E3-D122-16DC908F6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527159"/>
              </p:ext>
            </p:extLst>
          </p:nvPr>
        </p:nvGraphicFramePr>
        <p:xfrm>
          <a:off x="2040879" y="1476484"/>
          <a:ext cx="8292730" cy="530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201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91426-E744-CF50-DFB8-74ED30A7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contribution de l’ALEC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354D2F-DA3A-2ECB-1C17-B1F6F5CF5A77}"/>
              </a:ext>
            </a:extLst>
          </p:cNvPr>
          <p:cNvSpPr txBox="1"/>
          <p:nvPr/>
        </p:nvSpPr>
        <p:spPr>
          <a:xfrm>
            <a:off x="6498454" y="1397517"/>
            <a:ext cx="4757476" cy="646331"/>
          </a:xfrm>
          <a:prstGeom prst="rect">
            <a:avLst/>
          </a:prstGeom>
          <a:solidFill>
            <a:srgbClr val="08466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Candidature </a:t>
            </a:r>
          </a:p>
          <a:p>
            <a:r>
              <a:rPr lang="fr-FR" dirty="0"/>
              <a:t>Adaptation au changement climatique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1C6DCB-3875-3430-F09D-19BC93811DD0}"/>
              </a:ext>
            </a:extLst>
          </p:cNvPr>
          <p:cNvSpPr txBox="1"/>
          <p:nvPr/>
        </p:nvSpPr>
        <p:spPr>
          <a:xfrm>
            <a:off x="594803" y="1400933"/>
            <a:ext cx="4829453" cy="646331"/>
          </a:xfrm>
          <a:prstGeom prst="rect">
            <a:avLst/>
          </a:prstGeom>
          <a:solidFill>
            <a:srgbClr val="08466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Généraliser la Brique Adaptation / résilience 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dans les missions de l’ALEC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8A203B-AB9B-4A86-840A-DB47B0641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223" y="5531263"/>
            <a:ext cx="651730" cy="651730"/>
          </a:xfrm>
          <a:prstGeom prst="rect">
            <a:avLst/>
          </a:prstGeom>
        </p:spPr>
      </p:pic>
      <p:pic>
        <p:nvPicPr>
          <p:cNvPr id="6" name="Image 5" descr="Actions ADEME | L'ADEME en Bretagne">
            <a:extLst>
              <a:ext uri="{FF2B5EF4-FFF2-40B4-BE49-F238E27FC236}">
                <a16:creationId xmlns:a16="http://schemas.microsoft.com/office/drawing/2014/main" id="{37BD0D96-5791-D10B-A3B3-BD0DA8C59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38" y="5460483"/>
            <a:ext cx="1452815" cy="8164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4D0DDFB-23CE-ECD4-522F-33D55811BC42}"/>
              </a:ext>
            </a:extLst>
          </p:cNvPr>
          <p:cNvSpPr txBox="1"/>
          <p:nvPr/>
        </p:nvSpPr>
        <p:spPr>
          <a:xfrm>
            <a:off x="594802" y="2146323"/>
            <a:ext cx="4829453" cy="3019565"/>
          </a:xfrm>
          <a:prstGeom prst="rect">
            <a:avLst/>
          </a:prstGeom>
          <a:noFill/>
          <a:ln>
            <a:solidFill>
              <a:srgbClr val="084669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Animation / Sensibilisation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Accompagnement des démarches PCAET, opérations d’aménagement…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Conseil particuliers, collectivités, entreprises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83B7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Élargissement du périmètre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Investir le « C » d’ALEC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Croiser les thématiques : eau, végétalisation, foncier / sols, biodiversité, santé…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Élargir les partenariats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AA6CA1-7962-B9C7-5D17-F1D0CEB045BF}"/>
              </a:ext>
            </a:extLst>
          </p:cNvPr>
          <p:cNvSpPr txBox="1"/>
          <p:nvPr/>
        </p:nvSpPr>
        <p:spPr>
          <a:xfrm>
            <a:off x="6498454" y="2146324"/>
            <a:ext cx="4757476" cy="3019566"/>
          </a:xfrm>
          <a:prstGeom prst="rect">
            <a:avLst/>
          </a:prstGeom>
          <a:noFill/>
          <a:ln>
            <a:solidFill>
              <a:srgbClr val="084669"/>
            </a:solidFill>
          </a:ln>
        </p:spPr>
        <p:txBody>
          <a:bodyPr wrap="square" rtlCol="0">
            <a:no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Clôture : le 14 octobre</a:t>
            </a:r>
          </a:p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Durée : 2 ans / Plafond de 70 000 €</a:t>
            </a:r>
          </a:p>
          <a:p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83B7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Trois axes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Sensibilisation et construction d’une culture commune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Accompagnement de projets d’aménagement trois types de projet</a:t>
            </a:r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cours d’école, espaces publics, opérations d’aménagement (ZAC, diffus…) 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Expérimentation d’une communauté résiliente 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EE410F3-825D-B978-2CE5-02F74F37D0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16" y="4669642"/>
            <a:ext cx="2199515" cy="17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6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046C81-8BB0-4AEC-9885-A3B8FF05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79" y="1774299"/>
            <a:ext cx="9464041" cy="2615550"/>
          </a:xfrm>
          <a:prstGeom prst="rect">
            <a:avLst/>
          </a:prstGeom>
        </p:spPr>
        <p:txBody>
          <a:bodyPr/>
          <a:lstStyle/>
          <a:p>
            <a:pPr lvl="1" algn="ctr"/>
            <a:r>
              <a:rPr lang="fr-FR" sz="5400" b="1" kern="1200" dirty="0">
                <a:solidFill>
                  <a:schemeClr val="accent2"/>
                </a:solidFill>
                <a:latin typeface="DK Liquid Embrace" panose="02000000000000000000" pitchFamily="2" charset="0"/>
                <a:ea typeface="+mj-ea"/>
                <a:cs typeface="+mj-cs"/>
              </a:rPr>
              <a:t>Ajustement des délégations de pouvoirs et signatures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D1153B-29E0-D58E-8EB6-374688EA2730}"/>
              </a:ext>
            </a:extLst>
          </p:cNvPr>
          <p:cNvSpPr txBox="1"/>
          <p:nvPr/>
        </p:nvSpPr>
        <p:spPr>
          <a:xfrm>
            <a:off x="3047999" y="43898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19h10 – 19h30</a:t>
            </a:r>
          </a:p>
          <a:p>
            <a:pPr algn="ctr"/>
            <a:r>
              <a:rPr lang="fr-FR" sz="1800" dirty="0"/>
              <a:t>Olivier DEHAESE, Président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75AD9B8-8CED-8AEA-549E-3E59A2802B66}"/>
              </a:ext>
            </a:extLst>
          </p:cNvPr>
          <p:cNvGrpSpPr/>
          <p:nvPr/>
        </p:nvGrpSpPr>
        <p:grpSpPr>
          <a:xfrm>
            <a:off x="438683" y="4760742"/>
            <a:ext cx="2712145" cy="2097258"/>
            <a:chOff x="438683" y="4760742"/>
            <a:chExt cx="2712145" cy="2097258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A0F15EE5-DB3F-BA75-6573-E81F15580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8683" y="5215379"/>
              <a:ext cx="2504997" cy="164262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FD88A5A-B763-0F6C-C663-F7855FFE594E}"/>
                </a:ext>
              </a:extLst>
            </p:cNvPr>
            <p:cNvSpPr txBox="1"/>
            <p:nvPr/>
          </p:nvSpPr>
          <p:spPr>
            <a:xfrm rot="21420811">
              <a:off x="1535473" y="4760742"/>
              <a:ext cx="1615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latin typeface="+mj-lt"/>
                </a:rPr>
                <a:t>Vote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603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046C81-8BB0-4AEC-9885-A3B8FF05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79" y="1305052"/>
            <a:ext cx="9464041" cy="2615550"/>
          </a:xfrm>
          <a:prstGeom prst="rect">
            <a:avLst/>
          </a:prstGeom>
        </p:spPr>
        <p:txBody>
          <a:bodyPr/>
          <a:lstStyle/>
          <a:p>
            <a:pPr lvl="1" algn="ctr"/>
            <a:br>
              <a:rPr lang="fr-FR" sz="5400" b="1" kern="1200" dirty="0">
                <a:solidFill>
                  <a:schemeClr val="accent2"/>
                </a:solidFill>
                <a:latin typeface="DK Liquid Embrace" panose="02000000000000000000" pitchFamily="2" charset="0"/>
                <a:ea typeface="+mj-ea"/>
                <a:cs typeface="+mj-cs"/>
              </a:rPr>
            </a:br>
            <a:br>
              <a:rPr lang="fr-FR" sz="5400" b="1" kern="1200" dirty="0">
                <a:solidFill>
                  <a:schemeClr val="accent2"/>
                </a:solidFill>
                <a:latin typeface="DK Liquid Embrace" panose="02000000000000000000" pitchFamily="2" charset="0"/>
                <a:ea typeface="+mj-ea"/>
                <a:cs typeface="+mj-cs"/>
              </a:rPr>
            </a:br>
            <a:r>
              <a:rPr lang="fr-FR" sz="5400" b="1" kern="1200" dirty="0">
                <a:solidFill>
                  <a:schemeClr val="accent2"/>
                </a:solidFill>
                <a:latin typeface="DK Liquid Embrace" panose="02000000000000000000" pitchFamily="2" charset="0"/>
                <a:ea typeface="+mj-ea"/>
                <a:cs typeface="+mj-cs"/>
              </a:rPr>
              <a:t>Situation en matière d'énergie et comment l'ALEC peut venir (encore plus) en soutien de ses membres !</a:t>
            </a:r>
            <a:br>
              <a:rPr lang="fr-FR" sz="5400" b="1" kern="1200" dirty="0">
                <a:solidFill>
                  <a:schemeClr val="accent2"/>
                </a:solidFill>
                <a:latin typeface="DK Liquid Embrace" panose="02000000000000000000" pitchFamily="2" charset="0"/>
                <a:ea typeface="+mj-ea"/>
                <a:cs typeface="+mj-cs"/>
              </a:rPr>
            </a:br>
            <a:endParaRPr lang="fr-FR" sz="5400" b="1" kern="1200" dirty="0">
              <a:solidFill>
                <a:schemeClr val="accent2"/>
              </a:solidFill>
              <a:latin typeface="DK Liquid Embrace" panose="02000000000000000000" pitchFamily="2" charset="0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FEB224-EB57-292E-7A39-35EF4AE8E253}"/>
              </a:ext>
            </a:extLst>
          </p:cNvPr>
          <p:cNvSpPr txBox="1"/>
          <p:nvPr/>
        </p:nvSpPr>
        <p:spPr>
          <a:xfrm>
            <a:off x="3047999" y="46770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18h00 – 18h05</a:t>
            </a:r>
          </a:p>
          <a:p>
            <a:pPr algn="ctr"/>
            <a:r>
              <a:rPr lang="fr-FR" sz="1800" dirty="0"/>
              <a:t>Olivier ROCHE, Responsable du pôle collectivités locales</a:t>
            </a:r>
          </a:p>
        </p:txBody>
      </p:sp>
    </p:spTree>
    <p:extLst>
      <p:ext uri="{BB962C8B-B14F-4D97-AF65-F5344CB8AC3E}">
        <p14:creationId xmlns:p14="http://schemas.microsoft.com/office/powerpoint/2010/main" val="14219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5140491-420D-E6FA-B69C-E010AA330E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8457" y="88776"/>
            <a:ext cx="114347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84669"/>
                </a:solidFill>
                <a:latin typeface="DK Liquid Embrace" panose="02000000000000000000" pitchFamily="2" charset="0"/>
              </a:rPr>
              <a:t>L’envolée des prix de l’énergie est due à</a:t>
            </a:r>
            <a:r>
              <a:rPr lang="fr-FR" sz="3600" dirty="0"/>
              <a:t>… 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9009862-77CE-4B4D-8E72-AB4C0526D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358" y="2357306"/>
            <a:ext cx="10901284" cy="160858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2A65F69-DD12-40DA-9FA7-5CC795A6E834}"/>
              </a:ext>
            </a:extLst>
          </p:cNvPr>
          <p:cNvSpPr txBox="1"/>
          <p:nvPr/>
        </p:nvSpPr>
        <p:spPr>
          <a:xfrm>
            <a:off x="528457" y="3919263"/>
            <a:ext cx="174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Une forte reprise de l’activité mondiale suite aux périodes </a:t>
            </a:r>
            <a:br>
              <a:rPr lang="fr-FR" sz="1200" b="1" dirty="0"/>
            </a:br>
            <a:r>
              <a:rPr lang="fr-FR" sz="1200" b="1" dirty="0"/>
              <a:t>de confinement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E5F0A5-6218-444A-A170-C449E44E7BD3}"/>
              </a:ext>
            </a:extLst>
          </p:cNvPr>
          <p:cNvSpPr txBox="1"/>
          <p:nvPr/>
        </p:nvSpPr>
        <p:spPr>
          <a:xfrm>
            <a:off x="2746720" y="3549932"/>
            <a:ext cx="2711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De fortes demandes </a:t>
            </a:r>
          </a:p>
          <a:p>
            <a:pPr algn="ctr"/>
            <a:r>
              <a:rPr lang="fr-FR" sz="1200" b="1" dirty="0"/>
              <a:t>en ressources énergétiques, </a:t>
            </a:r>
            <a:br>
              <a:rPr lang="fr-FR" sz="1200" b="1" dirty="0"/>
            </a:br>
            <a:r>
              <a:rPr lang="fr-FR" sz="1200" b="1" dirty="0"/>
              <a:t>avec des stocks au plus bas</a:t>
            </a:r>
          </a:p>
          <a:p>
            <a:pPr algn="ctr"/>
            <a:endParaRPr lang="fr-FR" sz="1200" b="1" dirty="0"/>
          </a:p>
          <a:p>
            <a:pPr algn="ctr"/>
            <a:r>
              <a:rPr lang="fr-FR" sz="1200" b="1" dirty="0"/>
              <a:t>Des difficultés d’approvisionnement </a:t>
            </a:r>
          </a:p>
          <a:p>
            <a:pPr algn="ctr"/>
            <a:r>
              <a:rPr lang="fr-FR" sz="1200" b="1" dirty="0"/>
              <a:t>en énergie et en matières premières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0232231-C525-42BA-85AC-32F6800FE35F}"/>
              </a:ext>
            </a:extLst>
          </p:cNvPr>
          <p:cNvSpPr txBox="1"/>
          <p:nvPr/>
        </p:nvSpPr>
        <p:spPr>
          <a:xfrm>
            <a:off x="5847745" y="3649382"/>
            <a:ext cx="1610662" cy="685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200" b="1" dirty="0"/>
              <a:t>Le contexte géopolitique avec la guerre en Ukraine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D66848-1577-43F2-8B15-2C6D737E96D6}"/>
              </a:ext>
            </a:extLst>
          </p:cNvPr>
          <p:cNvSpPr txBox="1"/>
          <p:nvPr/>
        </p:nvSpPr>
        <p:spPr>
          <a:xfrm>
            <a:off x="7689023" y="3599219"/>
            <a:ext cx="2092539" cy="1091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1200" b="1" dirty="0"/>
              <a:t>Une forte dépendance aux énergies fossiles importées</a:t>
            </a:r>
          </a:p>
          <a:p>
            <a:pPr algn="ctr">
              <a:lnSpc>
                <a:spcPct val="110000"/>
              </a:lnSpc>
            </a:pPr>
            <a:endParaRPr lang="fr-FR" sz="1200" b="1" dirty="0"/>
          </a:p>
          <a:p>
            <a:pPr algn="ctr">
              <a:lnSpc>
                <a:spcPct val="110000"/>
              </a:lnSpc>
            </a:pPr>
            <a:r>
              <a:rPr lang="fr-FR" sz="1200" b="1" dirty="0"/>
              <a:t>L’arrêt de plusieurs réacteurs nucléaires</a:t>
            </a:r>
          </a:p>
        </p:txBody>
      </p:sp>
    </p:spTree>
    <p:extLst>
      <p:ext uri="{BB962C8B-B14F-4D97-AF65-F5344CB8AC3E}">
        <p14:creationId xmlns:p14="http://schemas.microsoft.com/office/powerpoint/2010/main" val="29868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que 12">
            <a:extLst>
              <a:ext uri="{FF2B5EF4-FFF2-40B4-BE49-F238E27FC236}">
                <a16:creationId xmlns:a16="http://schemas.microsoft.com/office/drawing/2014/main" id="{D581D1CA-6027-46FB-8E27-3EC2AB925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9840" y="4111379"/>
            <a:ext cx="1994430" cy="2650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1BF86B-0E4A-3A24-7307-30D70EC4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temps forts avec les collectivités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9E0F09-F560-B5AD-F54B-049C54828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7" t="1336" r="70667" b="54339"/>
          <a:stretch/>
        </p:blipFill>
        <p:spPr>
          <a:xfrm>
            <a:off x="2911302" y="1784877"/>
            <a:ext cx="1792968" cy="226743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44B6009-FB30-4138-97D3-287308C58D7A}"/>
              </a:ext>
            </a:extLst>
          </p:cNvPr>
          <p:cNvSpPr txBox="1"/>
          <p:nvPr/>
        </p:nvSpPr>
        <p:spPr>
          <a:xfrm>
            <a:off x="6668760" y="4111379"/>
            <a:ext cx="351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Atelier </a:t>
            </a:r>
            <a:r>
              <a:rPr lang="fr-FR" sz="1600" dirty="0" err="1">
                <a:solidFill>
                  <a:srgbClr val="084669"/>
                </a:solidFill>
                <a:latin typeface="DK Liquid Embrace" panose="02000000000000000000" pitchFamily="2" charset="0"/>
              </a:rPr>
              <a:t>élu·es</a:t>
            </a: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 : </a:t>
            </a:r>
            <a:b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</a:b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suites de l'atelier technique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17C5D1E1-9158-4CEC-A0AC-07317E3E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2179" y="4771985"/>
            <a:ext cx="1345684" cy="17884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36D2255-4450-4B53-A9BC-7464A2281338}"/>
              </a:ext>
            </a:extLst>
          </p:cNvPr>
          <p:cNvSpPr txBox="1"/>
          <p:nvPr/>
        </p:nvSpPr>
        <p:spPr>
          <a:xfrm>
            <a:off x="7660554" y="4717093"/>
            <a:ext cx="152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18 octobre 2022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18h00 à 20h00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Réunion Teams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C1CCDB-DC4D-4997-8BB5-F1A7AE820E0A}"/>
              </a:ext>
            </a:extLst>
          </p:cNvPr>
          <p:cNvSpPr txBox="1"/>
          <p:nvPr/>
        </p:nvSpPr>
        <p:spPr>
          <a:xfrm>
            <a:off x="1943608" y="4111379"/>
            <a:ext cx="351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accent6"/>
                </a:solidFill>
              </a:rPr>
              <a:t>Ce matin : atelier technique</a:t>
            </a:r>
          </a:p>
          <a:p>
            <a:pPr algn="ctr"/>
            <a:endParaRPr lang="fr-FR" sz="1200" dirty="0">
              <a:solidFill>
                <a:schemeClr val="accent6"/>
              </a:solidFill>
            </a:endParaRPr>
          </a:p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«  Patrimoine public à l’épreuve de la crise énergétique, partageons nos solutions : »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1476AEB-4496-4BA2-ACF5-0EEE9A3251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1" t="49492" r="70842" b="11190"/>
          <a:stretch/>
        </p:blipFill>
        <p:spPr>
          <a:xfrm>
            <a:off x="7407857" y="1912923"/>
            <a:ext cx="2034328" cy="20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85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5140491-420D-E6FA-B69C-E010AA330E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8457" y="88776"/>
            <a:ext cx="114347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084669"/>
                </a:solidFill>
                <a:latin typeface="DK Liquid Embrace" panose="02000000000000000000" pitchFamily="2" charset="0"/>
              </a:rPr>
              <a:t>À venir, un mémento des énergies</a:t>
            </a:r>
            <a:endParaRPr lang="fr-FR" sz="3600" dirty="0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A87C3BB0-0767-C371-639A-3031740AA87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28457" y="1567214"/>
            <a:ext cx="9507670" cy="4711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85173558-B415-D751-DA96-0021ADE7737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592384" y="1737213"/>
            <a:ext cx="7306860" cy="4711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Pourquoi l’énergie est-elle devenue si chère ?</a:t>
            </a:r>
          </a:p>
          <a:p>
            <a:pPr marL="0" indent="0">
              <a:buNone/>
            </a:pPr>
            <a:r>
              <a:rPr lang="fr-FR" sz="2400" dirty="0"/>
              <a:t>Où en est le bouclier tarifaire ?</a:t>
            </a:r>
          </a:p>
          <a:p>
            <a:pPr marL="0" indent="0">
              <a:buNone/>
            </a:pPr>
            <a:r>
              <a:rPr lang="fr-FR" sz="2400" dirty="0"/>
              <a:t>Ai-je intérêt à changer de fournisseur ?</a:t>
            </a:r>
          </a:p>
          <a:p>
            <a:pPr marL="0" indent="0">
              <a:buNone/>
            </a:pPr>
            <a:r>
              <a:rPr lang="fr-FR" sz="2400" dirty="0"/>
              <a:t>Où trouver un fournisseur d’électricité verte ?</a:t>
            </a:r>
          </a:p>
          <a:p>
            <a:pPr marL="0" indent="0">
              <a:buNone/>
            </a:pPr>
            <a:r>
              <a:rPr lang="fr-FR" sz="2400" dirty="0"/>
              <a:t>Et si je produits une partie de mon électricité ?</a:t>
            </a:r>
          </a:p>
          <a:p>
            <a:pPr marL="0" indent="0">
              <a:buNone/>
            </a:pPr>
            <a:r>
              <a:rPr lang="fr-FR" sz="2400" dirty="0"/>
              <a:t>Qu’est-ce que les garanties d’origine ?</a:t>
            </a:r>
          </a:p>
          <a:p>
            <a:pPr marL="0" indent="0">
              <a:buNone/>
            </a:pPr>
            <a:r>
              <a:rPr lang="fr-FR" sz="2400" dirty="0"/>
              <a:t>Ai-je le droit au chèque énergie ?</a:t>
            </a:r>
          </a:p>
          <a:p>
            <a:pPr marL="0" indent="0">
              <a:buNone/>
            </a:pPr>
            <a:r>
              <a:rPr lang="fr-FR" sz="2400" dirty="0"/>
              <a:t>Est-ce que les prix de l’énergie vont baisser ?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Et vous, vos questions ?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79D5F9E1-A9FC-4978-AB9F-8DAB330C2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185" y="3978203"/>
            <a:ext cx="1349945" cy="28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6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046C81-8BB0-4AEC-9885-A3B8FF05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79" y="1774299"/>
            <a:ext cx="9464041" cy="26155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Questions diverses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0F8F64-99A0-43A6-B5A5-CE5D29118502}"/>
              </a:ext>
            </a:extLst>
          </p:cNvPr>
          <p:cNvSpPr txBox="1"/>
          <p:nvPr/>
        </p:nvSpPr>
        <p:spPr>
          <a:xfrm>
            <a:off x="5170906" y="4575044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19h50 – 20h00</a:t>
            </a:r>
          </a:p>
        </p:txBody>
      </p:sp>
    </p:spTree>
    <p:extLst>
      <p:ext uri="{BB962C8B-B14F-4D97-AF65-F5344CB8AC3E}">
        <p14:creationId xmlns:p14="http://schemas.microsoft.com/office/powerpoint/2010/main" val="418453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86A84-5287-151D-FDC4-21880F8CF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Dates à venir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BDF59658-DD6A-4DF6-B563-E73852CE9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5045" y="3686831"/>
            <a:ext cx="1589742" cy="211286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391FEFB-91EC-4FCD-A078-1AB451AED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7074" y="1920569"/>
            <a:ext cx="1345684" cy="178849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F012462A-C976-4E1F-BF3D-56909FC36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966" y="1930429"/>
            <a:ext cx="1345684" cy="178849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6821C52-9845-412C-96E9-529E0D03B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5157" y="1954362"/>
            <a:ext cx="1345684" cy="17884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4F9FCBA-257E-421D-91D3-CFD32CE66DA4}"/>
              </a:ext>
            </a:extLst>
          </p:cNvPr>
          <p:cNvSpPr txBox="1"/>
          <p:nvPr/>
        </p:nvSpPr>
        <p:spPr>
          <a:xfrm>
            <a:off x="636796" y="1319618"/>
            <a:ext cx="270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Inauguration du nouveau stand d’animation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BD321C-5C1F-4CCA-AEB6-3B757B5184CD}"/>
              </a:ext>
            </a:extLst>
          </p:cNvPr>
          <p:cNvSpPr txBox="1"/>
          <p:nvPr/>
        </p:nvSpPr>
        <p:spPr>
          <a:xfrm>
            <a:off x="3772367" y="1264104"/>
            <a:ext cx="4020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Forum énergie et habitat : matériaux biosourcés et énergies renouvelables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6E1957-1660-4D15-AF53-1A7A20FFF208}"/>
              </a:ext>
            </a:extLst>
          </p:cNvPr>
          <p:cNvSpPr txBox="1"/>
          <p:nvPr/>
        </p:nvSpPr>
        <p:spPr>
          <a:xfrm>
            <a:off x="8361635" y="1250320"/>
            <a:ext cx="3576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Conférence gesticulée sur l’écologie et le numérique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32CCEFB-3CFB-4C8F-858A-1E1F02DF5A52}"/>
              </a:ext>
            </a:extLst>
          </p:cNvPr>
          <p:cNvSpPr txBox="1"/>
          <p:nvPr/>
        </p:nvSpPr>
        <p:spPr>
          <a:xfrm>
            <a:off x="4084289" y="1865907"/>
            <a:ext cx="33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8 octobre 2022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10h00 à 18h00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A l’Aire Libre, Saint-Jacques-de-la-Lande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43AAC6-DE01-4577-9BEB-55BB5034D25E}"/>
              </a:ext>
            </a:extLst>
          </p:cNvPr>
          <p:cNvSpPr txBox="1"/>
          <p:nvPr/>
        </p:nvSpPr>
        <p:spPr>
          <a:xfrm>
            <a:off x="9076125" y="1867571"/>
            <a:ext cx="214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10 octobre 2022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20h00 à 22h00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Auditorium de la Maison </a:t>
            </a:r>
            <a:br>
              <a:rPr lang="fr-FR" sz="1200" dirty="0">
                <a:latin typeface="DIN" panose="02000503040000020003" pitchFamily="2" charset="0"/>
              </a:rPr>
            </a:br>
            <a:r>
              <a:rPr lang="fr-FR" sz="1200" dirty="0">
                <a:latin typeface="DIN" panose="02000503040000020003" pitchFamily="2" charset="0"/>
              </a:rPr>
              <a:t>des Associations de Rennes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3003404-F2C2-4D62-9A4A-A1BCB273AD7E}"/>
              </a:ext>
            </a:extLst>
          </p:cNvPr>
          <p:cNvSpPr txBox="1"/>
          <p:nvPr/>
        </p:nvSpPr>
        <p:spPr>
          <a:xfrm>
            <a:off x="405299" y="3109682"/>
            <a:ext cx="31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Webinaire « Cap 2050 pour vos projets d’aménagement !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BA164D4-7822-4E9A-A665-B6EC100A33ED}"/>
              </a:ext>
            </a:extLst>
          </p:cNvPr>
          <p:cNvSpPr txBox="1"/>
          <p:nvPr/>
        </p:nvSpPr>
        <p:spPr>
          <a:xfrm>
            <a:off x="8279735" y="3019005"/>
            <a:ext cx="374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Formation – action </a:t>
            </a:r>
            <a:b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</a:b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« Vers un numérique responsable »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E03ADCE-5BDE-4E9A-B22F-0494B73DC283}"/>
              </a:ext>
            </a:extLst>
          </p:cNvPr>
          <p:cNvSpPr txBox="1"/>
          <p:nvPr/>
        </p:nvSpPr>
        <p:spPr>
          <a:xfrm>
            <a:off x="9309619" y="3656692"/>
            <a:ext cx="168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21 novembre 2022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09h00 à 17h00</a:t>
            </a:r>
          </a:p>
          <a:p>
            <a:pPr algn="ctr"/>
            <a:r>
              <a:rPr lang="fr-FR" sz="1200" dirty="0" err="1">
                <a:latin typeface="DIN" panose="02000503040000020003" pitchFamily="2" charset="0"/>
              </a:rPr>
              <a:t>Edulab</a:t>
            </a:r>
            <a:r>
              <a:rPr lang="fr-FR" sz="1200" dirty="0">
                <a:latin typeface="DIN" panose="02000503040000020003" pitchFamily="2" charset="0"/>
              </a:rPr>
              <a:t> Pasteur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D54E796-14EA-4DB7-A5B8-2A1183BA900C}"/>
              </a:ext>
            </a:extLst>
          </p:cNvPr>
          <p:cNvSpPr txBox="1"/>
          <p:nvPr/>
        </p:nvSpPr>
        <p:spPr>
          <a:xfrm>
            <a:off x="1034213" y="1892091"/>
            <a:ext cx="190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8 octobre 2022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9h00 à 14h00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Au marché du Blosne</a:t>
            </a: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C3A2C54B-F6C9-4927-A637-686D07269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5157" y="3747980"/>
            <a:ext cx="1345684" cy="178849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8EC76407-5C17-4F1D-B017-DB96D1E772FC}"/>
              </a:ext>
            </a:extLst>
          </p:cNvPr>
          <p:cNvSpPr txBox="1"/>
          <p:nvPr/>
        </p:nvSpPr>
        <p:spPr>
          <a:xfrm>
            <a:off x="1223532" y="3694457"/>
            <a:ext cx="152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13 octobre 2022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09h00 à 11h00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Réunion Teams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877A391-50BE-482D-ACA3-0AC4A2010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200524">
            <a:off x="3542183" y="232559"/>
            <a:ext cx="622802" cy="65740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5E17921E-BB9C-4DDB-A581-5D9758C376AE}"/>
              </a:ext>
            </a:extLst>
          </p:cNvPr>
          <p:cNvSpPr txBox="1"/>
          <p:nvPr/>
        </p:nvSpPr>
        <p:spPr>
          <a:xfrm>
            <a:off x="4026548" y="3071917"/>
            <a:ext cx="3512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Atelier </a:t>
            </a:r>
            <a:r>
              <a:rPr lang="fr-FR" sz="1600" dirty="0" err="1">
                <a:solidFill>
                  <a:srgbClr val="084669"/>
                </a:solidFill>
                <a:latin typeface="DK Liquid Embrace" panose="02000000000000000000" pitchFamily="2" charset="0"/>
              </a:rPr>
              <a:t>élu·es</a:t>
            </a: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 : suites de l'atelier technique du 04 octobre</a:t>
            </a:r>
          </a:p>
        </p:txBody>
      </p:sp>
      <p:pic>
        <p:nvPicPr>
          <p:cNvPr id="25" name="Graphique 24">
            <a:extLst>
              <a:ext uri="{FF2B5EF4-FFF2-40B4-BE49-F238E27FC236}">
                <a16:creationId xmlns:a16="http://schemas.microsoft.com/office/drawing/2014/main" id="{09F7A1AA-74CA-4290-92D7-36204B0F8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9966" y="3732523"/>
            <a:ext cx="1345684" cy="17884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CA8AAAF2-82BA-4C4D-BE74-38E29591D106}"/>
              </a:ext>
            </a:extLst>
          </p:cNvPr>
          <p:cNvSpPr txBox="1"/>
          <p:nvPr/>
        </p:nvSpPr>
        <p:spPr>
          <a:xfrm>
            <a:off x="5018341" y="3677631"/>
            <a:ext cx="152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18 octobre 2022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18h00 à 20h00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Réunion Teams</a:t>
            </a: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CE6086AA-C937-4FDA-9057-6BB28C4A0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128" y="5609130"/>
            <a:ext cx="1589742" cy="21128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7ED368A-4587-451D-A86C-DC2176BCBE8E}"/>
              </a:ext>
            </a:extLst>
          </p:cNvPr>
          <p:cNvSpPr txBox="1"/>
          <p:nvPr/>
        </p:nvSpPr>
        <p:spPr>
          <a:xfrm>
            <a:off x="511029" y="4953607"/>
            <a:ext cx="295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Formation – action « Vers </a:t>
            </a:r>
            <a:b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</a:br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un numérique responsable »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093112D-C903-4DBE-9F8B-CE05ECF793E1}"/>
              </a:ext>
            </a:extLst>
          </p:cNvPr>
          <p:cNvSpPr txBox="1"/>
          <p:nvPr/>
        </p:nvSpPr>
        <p:spPr>
          <a:xfrm>
            <a:off x="1147702" y="5578991"/>
            <a:ext cx="168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21 novembre 2022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09h00 à 17h00</a:t>
            </a:r>
          </a:p>
          <a:p>
            <a:pPr algn="ctr"/>
            <a:r>
              <a:rPr lang="fr-FR" sz="1200" dirty="0" err="1">
                <a:latin typeface="DIN" panose="02000503040000020003" pitchFamily="2" charset="0"/>
              </a:rPr>
              <a:t>Edulab</a:t>
            </a:r>
            <a:r>
              <a:rPr lang="fr-FR" sz="1200" dirty="0">
                <a:latin typeface="DIN" panose="02000503040000020003" pitchFamily="2" charset="0"/>
              </a:rPr>
              <a:t> Pasteur</a:t>
            </a: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BAF1B368-8C38-4BAA-8364-E7421C74C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7937" y="5569198"/>
            <a:ext cx="1589742" cy="21128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9815491-E3DD-416B-9BF6-AD3F01AC48D8}"/>
              </a:ext>
            </a:extLst>
          </p:cNvPr>
          <p:cNvSpPr txBox="1"/>
          <p:nvPr/>
        </p:nvSpPr>
        <p:spPr>
          <a:xfrm>
            <a:off x="4942511" y="5529698"/>
            <a:ext cx="168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13 décembre 2022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A 18h00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0A799CB0-AED7-40B9-AFF6-6FFF6743F374}"/>
              </a:ext>
            </a:extLst>
          </p:cNvPr>
          <p:cNvGrpSpPr/>
          <p:nvPr/>
        </p:nvGrpSpPr>
        <p:grpSpPr>
          <a:xfrm>
            <a:off x="4608049" y="4896142"/>
            <a:ext cx="2349518" cy="584775"/>
            <a:chOff x="4448776" y="4896142"/>
            <a:chExt cx="2349518" cy="584775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2A0240B-EDBD-4402-B279-340D37EBCA46}"/>
                </a:ext>
              </a:extLst>
            </p:cNvPr>
            <p:cNvSpPr txBox="1"/>
            <p:nvPr/>
          </p:nvSpPr>
          <p:spPr>
            <a:xfrm>
              <a:off x="4722803" y="4896142"/>
              <a:ext cx="1920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84669"/>
                  </a:solidFill>
                  <a:latin typeface="DK Liquid Embrace" panose="02000000000000000000" pitchFamily="2" charset="0"/>
                </a:rPr>
                <a:t>prochain conseil d’administration</a:t>
              </a:r>
            </a:p>
          </p:txBody>
        </p:sp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01B0CCA3-66EB-409E-9398-A8E5A9A78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4325978" y="5066235"/>
              <a:ext cx="477547" cy="231952"/>
            </a:xfrm>
            <a:prstGeom prst="rect">
              <a:avLst/>
            </a:prstGeom>
          </p:spPr>
        </p:pic>
        <p:pic>
          <p:nvPicPr>
            <p:cNvPr id="37" name="Graphique 36">
              <a:extLst>
                <a:ext uri="{FF2B5EF4-FFF2-40B4-BE49-F238E27FC236}">
                  <a16:creationId xmlns:a16="http://schemas.microsoft.com/office/drawing/2014/main" id="{823FCC6B-89F2-45FC-9F7A-30C35CA5A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6443544" y="5066235"/>
              <a:ext cx="477547" cy="231952"/>
            </a:xfrm>
            <a:prstGeom prst="rect">
              <a:avLst/>
            </a:prstGeom>
          </p:spPr>
        </p:pic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B44E6D2B-F860-41F3-8704-A72E216154F4}"/>
              </a:ext>
            </a:extLst>
          </p:cNvPr>
          <p:cNvSpPr txBox="1"/>
          <p:nvPr/>
        </p:nvSpPr>
        <p:spPr>
          <a:xfrm>
            <a:off x="8388514" y="4836577"/>
            <a:ext cx="3522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84669"/>
                </a:solidFill>
                <a:latin typeface="DK Liquid Embrace" panose="02000000000000000000" pitchFamily="2" charset="0"/>
              </a:rPr>
              <a:t>Bilan annuel et programme 2023 : cap vers la neutralité carbone !</a:t>
            </a:r>
          </a:p>
        </p:txBody>
      </p:sp>
      <p:pic>
        <p:nvPicPr>
          <p:cNvPr id="39" name="Graphique 38">
            <a:extLst>
              <a:ext uri="{FF2B5EF4-FFF2-40B4-BE49-F238E27FC236}">
                <a16:creationId xmlns:a16="http://schemas.microsoft.com/office/drawing/2014/main" id="{B2B91C25-4A12-4740-A9A5-649E8FED5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1998" y="5480917"/>
            <a:ext cx="1475836" cy="196147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B904BEC3-456A-4EF7-8BAB-B123B4E6F570}"/>
              </a:ext>
            </a:extLst>
          </p:cNvPr>
          <p:cNvSpPr txBox="1"/>
          <p:nvPr/>
        </p:nvSpPr>
        <p:spPr>
          <a:xfrm>
            <a:off x="9293498" y="5460373"/>
            <a:ext cx="171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DIN" panose="02000503040000020003" pitchFamily="2" charset="0"/>
              </a:rPr>
              <a:t>Le 14 décembre 2022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De 16h00 à 20h00</a:t>
            </a:r>
          </a:p>
          <a:p>
            <a:pPr algn="ctr"/>
            <a:r>
              <a:rPr lang="fr-FR" sz="1200" dirty="0">
                <a:latin typeface="DIN" panose="02000503040000020003" pitchFamily="2" charset="0"/>
              </a:rPr>
              <a:t>Lieu à définir</a:t>
            </a:r>
          </a:p>
        </p:txBody>
      </p:sp>
    </p:spTree>
    <p:extLst>
      <p:ext uri="{BB962C8B-B14F-4D97-AF65-F5344CB8AC3E}">
        <p14:creationId xmlns:p14="http://schemas.microsoft.com/office/powerpoint/2010/main" val="98004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46A3F-1C46-4516-A90D-E17E9E70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0" y="285708"/>
            <a:ext cx="12287250" cy="1325563"/>
          </a:xfrm>
        </p:spPr>
        <p:txBody>
          <a:bodyPr/>
          <a:lstStyle/>
          <a:p>
            <a:r>
              <a:rPr lang="fr-FR" dirty="0">
                <a:solidFill>
                  <a:srgbClr val="163C6A"/>
                </a:solidFill>
              </a:rPr>
              <a:t>Ordre du jour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425493-E8FF-4849-8D42-7B2F7C52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965610" y="454980"/>
            <a:ext cx="1419225" cy="923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CA8021-07B4-47A9-977B-DDA288B0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03255" y="438150"/>
            <a:ext cx="1419225" cy="923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D0F49F0-B507-46C8-9B7E-B0EF66E4C2F0}"/>
              </a:ext>
            </a:extLst>
          </p:cNvPr>
          <p:cNvSpPr txBox="1"/>
          <p:nvPr/>
        </p:nvSpPr>
        <p:spPr>
          <a:xfrm>
            <a:off x="1489370" y="1666421"/>
            <a:ext cx="92132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ctr" fontAlgn="ctr"/>
            <a:r>
              <a:rPr lang="fr-FR" sz="2000" b="1" dirty="0">
                <a:solidFill>
                  <a:schemeClr val="accent2"/>
                </a:solidFill>
                <a:latin typeface="+mj-lt"/>
              </a:rPr>
              <a:t>18h00 – 18h05</a:t>
            </a:r>
          </a:p>
          <a:p>
            <a:pPr marL="685800" algn="ctr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latin typeface="DIN" panose="02000503040000020003" pitchFamily="2" charset="0"/>
              </a:rPr>
              <a:t>Approbation du compte-rendu du CA du 7  juin 2022</a:t>
            </a:r>
          </a:p>
          <a:p>
            <a:pPr marL="685800" algn="ctr" rtl="0" fontAlgn="ctr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rgbClr val="084669"/>
              </a:solidFill>
            </a:endParaRPr>
          </a:p>
          <a:p>
            <a:pPr marL="685800" algn="ctr" rtl="0" fontAlgn="ctr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chemeClr val="accent2"/>
                </a:solidFill>
                <a:latin typeface="+mj-lt"/>
              </a:rPr>
              <a:t>18h05 – 19h10</a:t>
            </a:r>
          </a:p>
          <a:p>
            <a:pPr lvl="1" algn="ctr"/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Adaptation au changement climatique - Quelles missions pour l’ALEC ?</a:t>
            </a:r>
          </a:p>
          <a:p>
            <a:pPr lvl="1" algn="ctr"/>
            <a:endParaRPr lang="fr-FR" sz="2000" dirty="0"/>
          </a:p>
          <a:p>
            <a:pPr lvl="1" algn="ctr"/>
            <a:r>
              <a:rPr lang="fr-FR" sz="2000" b="1" dirty="0">
                <a:solidFill>
                  <a:schemeClr val="accent2"/>
                </a:solidFill>
                <a:latin typeface="+mj-lt"/>
              </a:rPr>
              <a:t>19h10 – 19h30</a:t>
            </a:r>
            <a:endParaRPr lang="fr-FR" sz="2000" dirty="0"/>
          </a:p>
          <a:p>
            <a:pPr lvl="1" algn="ctr"/>
            <a:r>
              <a:rPr lang="fr-FR" sz="2000" dirty="0"/>
              <a:t>Ajustement des délégations de pouvoirs et signatures</a:t>
            </a:r>
          </a:p>
          <a:p>
            <a:pPr lvl="1" algn="ctr"/>
            <a:endParaRPr lang="fr-FR" sz="2000" dirty="0"/>
          </a:p>
          <a:p>
            <a:pPr lvl="1" algn="ctr"/>
            <a:r>
              <a:rPr lang="fr-FR" sz="2000" b="1" dirty="0">
                <a:solidFill>
                  <a:schemeClr val="accent2"/>
                </a:solidFill>
                <a:latin typeface="+mj-lt"/>
              </a:rPr>
              <a:t>19h30 – 19h50</a:t>
            </a:r>
          </a:p>
          <a:p>
            <a:pPr lvl="1" algn="ctr"/>
            <a:r>
              <a:rPr lang="fr-FR" sz="2000" dirty="0"/>
              <a:t>Situation en matière d'énergie et comment l'ALEC peut venir (encore plus) en soutien de ses membres !</a:t>
            </a:r>
          </a:p>
          <a:p>
            <a:pPr lvl="1" algn="ctr"/>
            <a:endParaRPr lang="fr-FR" sz="2000" dirty="0"/>
          </a:p>
          <a:p>
            <a:pPr marL="685800" algn="ctr" fontAlgn="ctr"/>
            <a:r>
              <a:rPr lang="fr-FR" sz="2000" b="1" dirty="0">
                <a:solidFill>
                  <a:srgbClr val="084669"/>
                </a:solidFill>
                <a:latin typeface="+mj-lt"/>
              </a:rPr>
              <a:t>19h50 - 20h</a:t>
            </a:r>
          </a:p>
          <a:p>
            <a:pPr marL="685800" lvl="0" algn="ctr" fontAlgn="ctr"/>
            <a:r>
              <a:rPr lang="fr-FR" sz="2000" dirty="0"/>
              <a:t>Questions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33493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3B62CA5-2FD7-45A5-B7A2-CB5809E1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70292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046C81-8BB0-4AEC-9885-A3B8FF05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1" y="1776234"/>
            <a:ext cx="7867650" cy="26155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approbation </a:t>
            </a:r>
            <a:br>
              <a:rPr lang="fr-FR" dirty="0"/>
            </a:br>
            <a:r>
              <a:rPr lang="fr-FR" dirty="0"/>
              <a:t>du compte-rendu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0F8F64-99A0-43A6-B5A5-CE5D29118502}"/>
              </a:ext>
            </a:extLst>
          </p:cNvPr>
          <p:cNvSpPr txBox="1"/>
          <p:nvPr/>
        </p:nvSpPr>
        <p:spPr>
          <a:xfrm>
            <a:off x="4415187" y="4465064"/>
            <a:ext cx="336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18h00 – 18h05</a:t>
            </a:r>
          </a:p>
          <a:p>
            <a:pPr algn="ctr"/>
            <a:r>
              <a:rPr lang="fr-FR" sz="2000" dirty="0"/>
              <a:t>Olivier DEHAESE, Président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D9AD33EA-994E-40DB-9026-052F88932FB0}"/>
              </a:ext>
            </a:extLst>
          </p:cNvPr>
          <p:cNvGrpSpPr/>
          <p:nvPr/>
        </p:nvGrpSpPr>
        <p:grpSpPr>
          <a:xfrm>
            <a:off x="438683" y="4760742"/>
            <a:ext cx="2712145" cy="2097258"/>
            <a:chOff x="438683" y="4760742"/>
            <a:chExt cx="2712145" cy="2097258"/>
          </a:xfrm>
        </p:grpSpPr>
        <p:pic>
          <p:nvPicPr>
            <p:cNvPr id="6" name="Graphique 5">
              <a:extLst>
                <a:ext uri="{FF2B5EF4-FFF2-40B4-BE49-F238E27FC236}">
                  <a16:creationId xmlns:a16="http://schemas.microsoft.com/office/drawing/2014/main" id="{C2E3DECE-B5B6-4B55-9651-D54D1C62C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8683" y="5215379"/>
              <a:ext cx="2504997" cy="164262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3A489C9-73AF-4BC9-AF6A-FCCF91FA0BEF}"/>
                </a:ext>
              </a:extLst>
            </p:cNvPr>
            <p:cNvSpPr txBox="1"/>
            <p:nvPr/>
          </p:nvSpPr>
          <p:spPr>
            <a:xfrm rot="21420811">
              <a:off x="1535473" y="4760742"/>
              <a:ext cx="1615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latin typeface="+mj-lt"/>
                </a:rPr>
                <a:t>Vote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971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046C81-8BB0-4AEC-9885-A3B8FF05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979" y="1774299"/>
            <a:ext cx="9464041" cy="2615550"/>
          </a:xfrm>
          <a:prstGeom prst="rect">
            <a:avLst/>
          </a:prstGeom>
        </p:spPr>
        <p:txBody>
          <a:bodyPr/>
          <a:lstStyle/>
          <a:p>
            <a:pPr lvl="1" algn="ctr"/>
            <a:r>
              <a:rPr lang="fr-FR" sz="5400" b="1" kern="1200" dirty="0">
                <a:solidFill>
                  <a:schemeClr val="accent2"/>
                </a:solidFill>
                <a:latin typeface="DK Liquid Embrace" panose="02000000000000000000" pitchFamily="2" charset="0"/>
                <a:ea typeface="+mj-ea"/>
                <a:cs typeface="+mj-cs"/>
              </a:rPr>
              <a:t>Adaptation au changement climatique - Quelles missions pour l’ALEC 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D63E71-A41D-6B6E-7D1F-BFE17D9C5B4E}"/>
              </a:ext>
            </a:extLst>
          </p:cNvPr>
          <p:cNvSpPr txBox="1"/>
          <p:nvPr/>
        </p:nvSpPr>
        <p:spPr>
          <a:xfrm>
            <a:off x="2700622" y="4465064"/>
            <a:ext cx="6790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18h05 – 19h10</a:t>
            </a:r>
          </a:p>
          <a:p>
            <a:pPr algn="ctr"/>
            <a:r>
              <a:rPr lang="fr-FR" sz="2000" dirty="0"/>
              <a:t>Nathalie GIBOT, Responsable du pôle Climat et territoires</a:t>
            </a:r>
          </a:p>
        </p:txBody>
      </p:sp>
    </p:spTree>
    <p:extLst>
      <p:ext uri="{BB962C8B-B14F-4D97-AF65-F5344CB8AC3E}">
        <p14:creationId xmlns:p14="http://schemas.microsoft.com/office/powerpoint/2010/main" val="45315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2BF22D6-01FF-4907-8F5C-A4117FACE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49" y="0"/>
            <a:ext cx="10379425" cy="68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5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DA2B678-587F-43EE-0A96-5F7672FA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11" y="125551"/>
            <a:ext cx="11696912" cy="644458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5F86802-0C59-406A-50F3-5B90AFEFD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32" y="5441245"/>
            <a:ext cx="1478287" cy="9924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FA167F9-42AE-F72D-2E69-70B336418F6E}"/>
              </a:ext>
            </a:extLst>
          </p:cNvPr>
          <p:cNvSpPr txBox="1"/>
          <p:nvPr/>
        </p:nvSpPr>
        <p:spPr>
          <a:xfrm>
            <a:off x="535732" y="5287356"/>
            <a:ext cx="1715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©Louis AMIOT</a:t>
            </a:r>
          </a:p>
        </p:txBody>
      </p:sp>
    </p:spTree>
    <p:extLst>
      <p:ext uri="{BB962C8B-B14F-4D97-AF65-F5344CB8AC3E}">
        <p14:creationId xmlns:p14="http://schemas.microsoft.com/office/powerpoint/2010/main" val="6242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C5BFE-44A1-C891-8BC1-159F27AF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FB9655-15C4-538F-6B8E-757C8EDAD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104311"/>
            <a:ext cx="12022228" cy="66493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5EF84C-345F-FF8A-EA9F-730BC130F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6" y="5574410"/>
            <a:ext cx="1478287" cy="99249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9E773F-9DAA-DA75-9542-71AF1FDAA278}"/>
              </a:ext>
            </a:extLst>
          </p:cNvPr>
          <p:cNvSpPr txBox="1"/>
          <p:nvPr/>
        </p:nvSpPr>
        <p:spPr>
          <a:xfrm>
            <a:off x="331546" y="5420521"/>
            <a:ext cx="1715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©Louis AMIOT</a:t>
            </a:r>
          </a:p>
        </p:txBody>
      </p:sp>
    </p:spTree>
    <p:extLst>
      <p:ext uri="{BB962C8B-B14F-4D97-AF65-F5344CB8AC3E}">
        <p14:creationId xmlns:p14="http://schemas.microsoft.com/office/powerpoint/2010/main" val="25982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6B98D-0243-2F4D-57D3-E0A2F47D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Vulnérabilités du bassin rennais</a:t>
            </a:r>
          </a:p>
        </p:txBody>
      </p:sp>
      <p:pic>
        <p:nvPicPr>
          <p:cNvPr id="3" name="Image 2" descr="AUDIAR | LinkedIn">
            <a:extLst>
              <a:ext uri="{FF2B5EF4-FFF2-40B4-BE49-F238E27FC236}">
                <a16:creationId xmlns:a16="http://schemas.microsoft.com/office/drawing/2014/main" id="{5D4CE8E8-80EE-1473-949D-A33BC904D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97" y="1301513"/>
            <a:ext cx="1105640" cy="1105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B802DA5-A195-2070-7F34-B3346054C469}"/>
              </a:ext>
            </a:extLst>
          </p:cNvPr>
          <p:cNvSpPr txBox="1"/>
          <p:nvPr/>
        </p:nvSpPr>
        <p:spPr>
          <a:xfrm>
            <a:off x="2530137" y="1358261"/>
            <a:ext cx="9596760" cy="998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solidFill>
                  <a:srgbClr val="0846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Vulnérabilités et atouts du bassin rennais : </a:t>
            </a: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rgbClr val="0846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quelle adaptation face au changement climatique ?</a:t>
            </a:r>
          </a:p>
          <a:p>
            <a:pPr>
              <a:lnSpc>
                <a:spcPct val="120000"/>
              </a:lnSpc>
            </a:pP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2019 / 2020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12C3F4-8FC6-2977-77CF-6235566A8F18}"/>
              </a:ext>
            </a:extLst>
          </p:cNvPr>
          <p:cNvSpPr txBox="1"/>
          <p:nvPr/>
        </p:nvSpPr>
        <p:spPr>
          <a:xfrm>
            <a:off x="842270" y="6343069"/>
            <a:ext cx="108929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Travaux de Vincent Dubreuil, (géographe climatologue, laboratoire LETG Rennes - Université Rennes 2)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D4CDB9-E5FD-4B04-636B-52093BE85968}"/>
              </a:ext>
            </a:extLst>
          </p:cNvPr>
          <p:cNvSpPr txBox="1"/>
          <p:nvPr/>
        </p:nvSpPr>
        <p:spPr>
          <a:xfrm>
            <a:off x="842270" y="2903225"/>
            <a:ext cx="10503392" cy="3064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Un réchauffement bien marqué, surtout en ville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Ilot de Chaleur Urbain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r-F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Une forte variabilité interannuelle des précipitations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r-F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projections climatiques et les évènements extrêmes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r-FR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Bretagne, les projections climatiques montrent une poursuite du réchauffement annuel jusqu’aux années 2050, </a:t>
            </a:r>
            <a:br>
              <a:rPr lang="fr-FR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quel que soit le scénario.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fr-FR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Certains aléas devraient voir leur fréquence augmenter, aggravant l’exposition du territoire rennais aux évènements climatiques : vague de chaleur et canicule, sécheresse et déficit estival, pluies de forte intensité. 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CF2EB45-52B4-6FB9-9D2E-5638C984A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48" y="1854333"/>
            <a:ext cx="4141063" cy="2497996"/>
          </a:xfrm>
          <a:prstGeom prst="rect">
            <a:avLst/>
          </a:prstGeom>
        </p:spPr>
      </p:pic>
      <p:pic>
        <p:nvPicPr>
          <p:cNvPr id="12" name="Image 11" descr="LETG-Rennes — Resilience Territoire">
            <a:extLst>
              <a:ext uri="{FF2B5EF4-FFF2-40B4-BE49-F238E27FC236}">
                <a16:creationId xmlns:a16="http://schemas.microsoft.com/office/drawing/2014/main" id="{83E37F3F-A18B-6594-3C78-EBAAB7B6A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2" y="1158940"/>
            <a:ext cx="819596" cy="1390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37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A1A60-F3F7-4EE7-A161-8A28A524A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5DA5F6-F74D-6F94-1A6F-F56B8CB3F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" y="13811"/>
            <a:ext cx="10059804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4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_SHAPE_TYPE" val="OR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_SHAPE_TYPE" val="OR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_SHAPE_TYPE" val="OR_ANSWERS"/>
  <p:tag name="OR_ANSWERS_TEXT" val="Cliquez pour ajouter des répons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_SHAPE_TYPE" val="OR_ANSWERS"/>
  <p:tag name="OR_ANSWERS_TEXT" val="Cliquez pour ajouter des réponses"/>
</p:tagLst>
</file>

<file path=ppt/theme/theme1.xml><?xml version="1.0" encoding="utf-8"?>
<a:theme xmlns:a="http://schemas.openxmlformats.org/drawingml/2006/main" name="Modèle-ALEC">
  <a:themeElements>
    <a:clrScheme name="ALEC 2021">
      <a:dk1>
        <a:srgbClr val="000000"/>
      </a:dk1>
      <a:lt1>
        <a:sysClr val="window" lastClr="FFFFFF"/>
      </a:lt1>
      <a:dk2>
        <a:srgbClr val="83B78B"/>
      </a:dk2>
      <a:lt2>
        <a:srgbClr val="B4D4B9"/>
      </a:lt2>
      <a:accent1>
        <a:srgbClr val="084669"/>
      </a:accent1>
      <a:accent2>
        <a:srgbClr val="0A5680"/>
      </a:accent2>
      <a:accent3>
        <a:srgbClr val="D7C115"/>
      </a:accent3>
      <a:accent4>
        <a:srgbClr val="BF9000"/>
      </a:accent4>
      <a:accent5>
        <a:srgbClr val="E73B25"/>
      </a:accent5>
      <a:accent6>
        <a:srgbClr val="000000"/>
      </a:accent6>
      <a:hlink>
        <a:srgbClr val="044A57"/>
      </a:hlink>
      <a:folHlink>
        <a:srgbClr val="0B7A75"/>
      </a:folHlink>
    </a:clrScheme>
    <a:fontScheme name="Modèle-ALEC">
      <a:majorFont>
        <a:latin typeface="DK Liquid Embrace"/>
        <a:ea typeface=""/>
        <a:cs typeface=""/>
      </a:majorFont>
      <a:minorFont>
        <a:latin typeface="DIN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EE75C18D-77EF-4FB8-95F5-759723A712D9}" vid="{B2F555FD-7A41-4664-956E-12CB2C7C9CE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BD6996E5A0E41BAB6AEB3CCECC443" ma:contentTypeVersion="11" ma:contentTypeDescription="Crée un document." ma:contentTypeScope="" ma:versionID="6f7ed7776ae27e9572598305d188d4f6">
  <xsd:schema xmlns:xsd="http://www.w3.org/2001/XMLSchema" xmlns:xs="http://www.w3.org/2001/XMLSchema" xmlns:p="http://schemas.microsoft.com/office/2006/metadata/properties" xmlns:ns3="8e6d81e0-b94f-407a-a720-05c5ec5c99a2" xmlns:ns4="592059d8-75f4-45db-9e60-925726b2ddc1" targetNamespace="http://schemas.microsoft.com/office/2006/metadata/properties" ma:root="true" ma:fieldsID="f145a1e6d74bce7f6b39fea3b4676157" ns3:_="" ns4:_="">
    <xsd:import namespace="8e6d81e0-b94f-407a-a720-05c5ec5c99a2"/>
    <xsd:import namespace="592059d8-75f4-45db-9e60-925726b2dd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d81e0-b94f-407a-a720-05c5ec5c99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059d8-75f4-45db-9e60-925726b2ddc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850458-FF46-4308-B685-7388EF82ADDB}">
  <ds:schemaRefs>
    <ds:schemaRef ds:uri="http://schemas.microsoft.com/office/2006/metadata/properties"/>
    <ds:schemaRef ds:uri="592059d8-75f4-45db-9e60-925726b2ddc1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e6d81e0-b94f-407a-a720-05c5ec5c99a2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614084-00B0-4143-8A34-FF7532566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6d81e0-b94f-407a-a720-05c5ec5c99a2"/>
    <ds:schemaRef ds:uri="592059d8-75f4-45db-9e60-925726b2d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FBC3FC-B2AA-43C5-ADB7-3164714966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Modèle-PPT-2021-interne</Template>
  <TotalTime>336</TotalTime>
  <Words>833</Words>
  <Application>Microsoft Office PowerPoint</Application>
  <PresentationFormat>Grand écran</PresentationFormat>
  <Paragraphs>138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DIN</vt:lpstr>
      <vt:lpstr>Calibri</vt:lpstr>
      <vt:lpstr>DIN Black</vt:lpstr>
      <vt:lpstr>Arial</vt:lpstr>
      <vt:lpstr>DK Liquid Embrace</vt:lpstr>
      <vt:lpstr>Wingdings</vt:lpstr>
      <vt:lpstr>Modèle-ALEC</vt:lpstr>
      <vt:lpstr>Conseil d’administration – 4 OCTOBRE 2022</vt:lpstr>
      <vt:lpstr>Ordre du jour</vt:lpstr>
      <vt:lpstr>approbation  du compte-rendu</vt:lpstr>
      <vt:lpstr>Adaptation au changement climatique - Quelles missions pour l’ALEC ?</vt:lpstr>
      <vt:lpstr>Présentation PowerPoint</vt:lpstr>
      <vt:lpstr>Présentation PowerPoint</vt:lpstr>
      <vt:lpstr>Présentation PowerPoint</vt:lpstr>
      <vt:lpstr>Vulnérabilités du bassin rennais</vt:lpstr>
      <vt:lpstr>Présentation PowerPoint</vt:lpstr>
      <vt:lpstr>L’adaptation</vt:lpstr>
      <vt:lpstr>cinq enjeux d’adaptation  pour le bassin rennais</vt:lpstr>
      <vt:lpstr>Quelle contribution de l’ALEC ? </vt:lpstr>
      <vt:lpstr>Ajustement des délégations de pouvoirs et signatures</vt:lpstr>
      <vt:lpstr>  Situation en matière d'énergie et comment l'ALEC peut venir (encore plus) en soutien de ses membres ! </vt:lpstr>
      <vt:lpstr>Présentation PowerPoint</vt:lpstr>
      <vt:lpstr>Des temps forts avec les collectivités</vt:lpstr>
      <vt:lpstr>Présentation PowerPoint</vt:lpstr>
      <vt:lpstr>Questions diverses</vt:lpstr>
      <vt:lpstr>Dates à venir</vt:lpstr>
      <vt:lpstr>Merci pour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d’administration – 4 OCTOBRE 2022</dc:title>
  <dc:creator>Laurence Monnier</dc:creator>
  <cp:lastModifiedBy>Geoffrey Le Page</cp:lastModifiedBy>
  <cp:revision>16</cp:revision>
  <dcterms:created xsi:type="dcterms:W3CDTF">2022-09-29T12:31:23Z</dcterms:created>
  <dcterms:modified xsi:type="dcterms:W3CDTF">2022-10-04T15:29:26Z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0x010100998BD6996E5A0E41BAB6AEB3CCECC443</vt:lpwstr>
  </property>
</Properties>
</file>