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323" r:id="rId5"/>
    <p:sldId id="654" r:id="rId6"/>
    <p:sldId id="651" r:id="rId7"/>
    <p:sldId id="652" r:id="rId8"/>
    <p:sldId id="653" r:id="rId9"/>
    <p:sldId id="623" r:id="rId10"/>
    <p:sldId id="338" r:id="rId11"/>
    <p:sldId id="622" r:id="rId12"/>
    <p:sldId id="656" r:id="rId13"/>
    <p:sldId id="655" r:id="rId14"/>
    <p:sldId id="657" r:id="rId15"/>
    <p:sldId id="661" r:id="rId16"/>
    <p:sldId id="662" r:id="rId17"/>
    <p:sldId id="666" r:id="rId18"/>
    <p:sldId id="667" r:id="rId19"/>
    <p:sldId id="658" r:id="rId20"/>
    <p:sldId id="659" r:id="rId21"/>
    <p:sldId id="660" r:id="rId22"/>
    <p:sldId id="663" r:id="rId23"/>
    <p:sldId id="664" r:id="rId24"/>
    <p:sldId id="665" r:id="rId25"/>
    <p:sldId id="668" r:id="rId26"/>
    <p:sldId id="624" r:id="rId27"/>
    <p:sldId id="650" r:id="rId28"/>
    <p:sldId id="336" r:id="rId29"/>
  </p:sldIdLst>
  <p:sldSz cx="12192000" cy="6858000"/>
  <p:notesSz cx="6858000" cy="9144000"/>
  <p:embeddedFontLst>
    <p:embeddedFont>
      <p:font typeface="Arial Black" panose="020B0A04020102020204" pitchFamily="34" charset="0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DIN" panose="020B0604020202020204"/>
      <p:regular r:id="rId37"/>
      <p:bold r:id="rId38"/>
    </p:embeddedFont>
    <p:embeddedFont>
      <p:font typeface="DIN Black" charset="0"/>
      <p:bold r:id="rId39"/>
    </p:embeddedFont>
    <p:embeddedFont>
      <p:font typeface="DK Liquid Embrace" panose="020B0604020202020204" charset="0"/>
      <p:regular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1D7EB7D-E569-470C-939D-E3A4CF00C900}">
          <p14:sldIdLst>
            <p14:sldId id="323"/>
            <p14:sldId id="654"/>
            <p14:sldId id="651"/>
            <p14:sldId id="652"/>
            <p14:sldId id="653"/>
            <p14:sldId id="623"/>
            <p14:sldId id="338"/>
            <p14:sldId id="622"/>
            <p14:sldId id="656"/>
            <p14:sldId id="655"/>
            <p14:sldId id="657"/>
            <p14:sldId id="661"/>
            <p14:sldId id="662"/>
            <p14:sldId id="666"/>
            <p14:sldId id="667"/>
            <p14:sldId id="658"/>
            <p14:sldId id="659"/>
            <p14:sldId id="660"/>
            <p14:sldId id="663"/>
            <p14:sldId id="664"/>
            <p14:sldId id="665"/>
            <p14:sldId id="668"/>
            <p14:sldId id="624"/>
            <p14:sldId id="650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669"/>
    <a:srgbClr val="83B78B"/>
    <a:srgbClr val="E2EEE4"/>
    <a:srgbClr val="FABE00"/>
    <a:srgbClr val="E73B25"/>
    <a:srgbClr val="BF9000"/>
    <a:srgbClr val="D7C115"/>
    <a:srgbClr val="E3F0EA"/>
    <a:srgbClr val="237B79"/>
    <a:srgbClr val="CCE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439CD8D-C6B2-45FB-B14E-DCF1B2918C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A5618C-6191-4649-AB60-CADFE184C1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08FC1-8429-4122-B138-6C381973235F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902BD1-615D-496F-A37E-ADDDFC6620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770EB7-C4A6-49A6-9E46-1AF50BA2FB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9F0A2-96A3-43C4-A038-9624A93955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87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A2CBA-4814-48C0-8A08-713EE3D52789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8A9B6-4AC4-43B3-9C17-A507D70E28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522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8A9B6-4AC4-43B3-9C17-A507D70E28C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030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8A9B6-4AC4-43B3-9C17-A507D70E28C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211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8A9B6-4AC4-43B3-9C17-A507D70E28C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106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8A9B6-4AC4-43B3-9C17-A507D70E28C8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74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2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alec-rennes.org/" TargetMode="External"/><Relationship Id="rId4" Type="http://schemas.openxmlformats.org/officeDocument/2006/relationships/hyperlink" Target="mailto:contact@alec-rennes.org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2">
            <a:extLst>
              <a:ext uri="{FF2B5EF4-FFF2-40B4-BE49-F238E27FC236}">
                <a16:creationId xmlns:a16="http://schemas.microsoft.com/office/drawing/2014/main" id="{86FEE6EC-27C4-4BF4-B96D-CD5BB927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89696"/>
            <a:ext cx="12287250" cy="950614"/>
          </a:xfrm>
          <a:prstGeom prst="rect">
            <a:avLst/>
          </a:prstGeom>
        </p:spPr>
        <p:txBody>
          <a:bodyPr lIns="288000" tIns="324000"/>
          <a:lstStyle>
            <a:lvl1pPr algn="ctr">
              <a:defRPr sz="4400" b="1">
                <a:solidFill>
                  <a:schemeClr val="accent1"/>
                </a:solidFill>
                <a:latin typeface="DK Liquid Embrace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32FC7225-5956-4BED-8CE5-944B60C89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7397" y="953026"/>
            <a:ext cx="9711873" cy="299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7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s des parties-fond-blan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0C1C8CC8-9B1B-436F-B2BA-86B7A6260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6127"/>
          <a:stretch/>
        </p:blipFill>
        <p:spPr>
          <a:xfrm>
            <a:off x="4214838" y="5600799"/>
            <a:ext cx="3762324" cy="1257201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EF3F303C-FEB3-47E5-8049-F7667550AD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2212" y="5754278"/>
            <a:ext cx="3081086" cy="950241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86E5C19E-18A1-4CB0-820F-76D1E2266A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3492" y="640912"/>
            <a:ext cx="1525016" cy="769770"/>
          </a:xfrm>
          <a:prstGeom prst="rect">
            <a:avLst/>
          </a:prstGeom>
          <a:effectLst>
            <a:outerShdw dist="38100" dir="2700000" algn="tl" rotWithShape="0">
              <a:schemeClr val="bg1"/>
            </a:outerShdw>
          </a:effectLst>
        </p:spPr>
      </p:pic>
      <p:sp>
        <p:nvSpPr>
          <p:cNvPr id="8" name="Titre 8">
            <a:extLst>
              <a:ext uri="{FF2B5EF4-FFF2-40B4-BE49-F238E27FC236}">
                <a16:creationId xmlns:a16="http://schemas.microsoft.com/office/drawing/2014/main" id="{2D941259-6C66-4B5F-9DD2-015CF40E0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930" y="2277136"/>
            <a:ext cx="7867650" cy="2850482"/>
          </a:xfrm>
          <a:prstGeom prst="rect">
            <a:avLst/>
          </a:prstGeom>
          <a:effectLst/>
        </p:spPr>
        <p:txBody>
          <a:bodyPr anchor="ctr"/>
          <a:lstStyle>
            <a:lvl1pPr algn="ctr">
              <a:defRPr sz="7200" b="1">
                <a:solidFill>
                  <a:schemeClr val="accent2"/>
                </a:solidFill>
                <a:effectLst/>
                <a:latin typeface="DK Liquid Embrace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754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s des parties-fond-blanc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0C1C8CC8-9B1B-436F-B2BA-86B7A6260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6127"/>
          <a:stretch/>
        </p:blipFill>
        <p:spPr>
          <a:xfrm>
            <a:off x="4214838" y="5600799"/>
            <a:ext cx="3762324" cy="1257201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EF3F303C-FEB3-47E5-8049-F7667550AD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2212" y="5754278"/>
            <a:ext cx="3081086" cy="950241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86E5C19E-18A1-4CB0-820F-76D1E2266A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3492" y="640912"/>
            <a:ext cx="1525016" cy="769770"/>
          </a:xfrm>
          <a:prstGeom prst="rect">
            <a:avLst/>
          </a:prstGeom>
          <a:effectLst>
            <a:outerShdw dist="38100" dir="2700000" algn="tl" rotWithShape="0">
              <a:schemeClr val="bg1"/>
            </a:outerShdw>
          </a:effectLst>
        </p:spPr>
      </p:pic>
      <p:sp>
        <p:nvSpPr>
          <p:cNvPr id="6" name="Titre 8">
            <a:extLst>
              <a:ext uri="{FF2B5EF4-FFF2-40B4-BE49-F238E27FC236}">
                <a16:creationId xmlns:a16="http://schemas.microsoft.com/office/drawing/2014/main" id="{9B2F4804-3CA9-44BD-B7AB-5DE45930A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930" y="2080499"/>
            <a:ext cx="7867650" cy="2850482"/>
          </a:xfrm>
          <a:prstGeom prst="rect">
            <a:avLst/>
          </a:prstGeom>
          <a:effectLst/>
        </p:spPr>
        <p:txBody>
          <a:bodyPr anchor="ctr"/>
          <a:lstStyle>
            <a:lvl1pPr algn="ctr">
              <a:defRPr sz="7200" b="1">
                <a:solidFill>
                  <a:schemeClr val="tx2"/>
                </a:solidFill>
                <a:effectLst/>
                <a:latin typeface="DK Liquid Embrace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14163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s des parties-fond-blanc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0C1C8CC8-9B1B-436F-B2BA-86B7A6260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6127"/>
          <a:stretch/>
        </p:blipFill>
        <p:spPr>
          <a:xfrm>
            <a:off x="4214838" y="5600799"/>
            <a:ext cx="3762324" cy="1257201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EF3F303C-FEB3-47E5-8049-F7667550AD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2212" y="5754278"/>
            <a:ext cx="3081086" cy="950241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86E5C19E-18A1-4CB0-820F-76D1E2266A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3492" y="640912"/>
            <a:ext cx="1525016" cy="769770"/>
          </a:xfrm>
          <a:prstGeom prst="rect">
            <a:avLst/>
          </a:prstGeom>
          <a:effectLst>
            <a:outerShdw dist="38100" dir="2700000" algn="tl" rotWithShape="0">
              <a:schemeClr val="bg1"/>
            </a:outerShdw>
          </a:effectLst>
        </p:spPr>
      </p:pic>
      <p:sp>
        <p:nvSpPr>
          <p:cNvPr id="6" name="Titre 8">
            <a:extLst>
              <a:ext uri="{FF2B5EF4-FFF2-40B4-BE49-F238E27FC236}">
                <a16:creationId xmlns:a16="http://schemas.microsoft.com/office/drawing/2014/main" id="{074F7932-CF54-4606-9CEE-B218743D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930" y="2080499"/>
            <a:ext cx="7867650" cy="2850482"/>
          </a:xfrm>
          <a:prstGeom prst="rect">
            <a:avLst/>
          </a:prstGeom>
          <a:effectLst/>
        </p:spPr>
        <p:txBody>
          <a:bodyPr anchor="ctr"/>
          <a:lstStyle>
            <a:lvl1pPr algn="ctr">
              <a:defRPr sz="7200" b="1">
                <a:solidFill>
                  <a:schemeClr val="accent3"/>
                </a:solidFill>
                <a:effectLst/>
                <a:latin typeface="DK Liquid Embrace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18142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">
    <p:bg>
      <p:bgPr>
        <a:solidFill>
          <a:srgbClr val="0846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6C1266-9A10-40FB-90E4-1271AA20A534}"/>
              </a:ext>
            </a:extLst>
          </p:cNvPr>
          <p:cNvSpPr/>
          <p:nvPr userDrawn="1"/>
        </p:nvSpPr>
        <p:spPr>
          <a:xfrm>
            <a:off x="0" y="5137608"/>
            <a:ext cx="12192000" cy="1720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EF3F303C-FEB3-47E5-8049-F7667550AD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7850" y="569922"/>
            <a:ext cx="6518943" cy="201051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8A188E8-9FB0-469B-BB7A-F475A81A190E}"/>
              </a:ext>
            </a:extLst>
          </p:cNvPr>
          <p:cNvSpPr txBox="1"/>
          <p:nvPr userDrawn="1"/>
        </p:nvSpPr>
        <p:spPr>
          <a:xfrm>
            <a:off x="656548" y="5360983"/>
            <a:ext cx="10878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>
                <a:solidFill>
                  <a:schemeClr val="accent1"/>
                </a:solidFill>
                <a:latin typeface="DK Liquid Embrace" panose="02000000000000000000" pitchFamily="2" charset="0"/>
                <a:ea typeface="Times New Roman" panose="02020603050405020304" pitchFamily="18" charset="0"/>
              </a:rPr>
              <a:t>énergie et climat, agir </a:t>
            </a:r>
            <a:r>
              <a:rPr lang="fr-FR" sz="1800">
                <a:solidFill>
                  <a:schemeClr val="accent1"/>
                </a:solidFill>
                <a:latin typeface="DK Liquid Embrace" panose="02000000000000000000" pitchFamily="2" charset="0"/>
                <a:ea typeface="Times New Roman" panose="02020603050405020304" pitchFamily="18" charset="0"/>
              </a:rPr>
              <a:t>ensemble pour mieux vivre aujourd’hui et demain !</a:t>
            </a:r>
            <a:endParaRPr lang="fr-FR" sz="1800">
              <a:solidFill>
                <a:schemeClr val="accent1"/>
              </a:solidFill>
              <a:effectLst/>
              <a:latin typeface="DK Liquid Embrace" panose="02000000000000000000" pitchFamily="2" charset="0"/>
              <a:ea typeface="Times New Roman" panose="02020603050405020304" pitchFamily="18" charset="0"/>
            </a:endParaRPr>
          </a:p>
          <a:p>
            <a:pPr marL="85725" algn="ctr" fontAlgn="base"/>
            <a:r>
              <a:rPr lang="fr-FR" sz="1800">
                <a:solidFill>
                  <a:schemeClr val="accent1"/>
                </a:solidFill>
                <a:latin typeface="DIN" panose="02000503040000020003" pitchFamily="2" charset="0"/>
                <a:ea typeface="Times New Roman" panose="02020603050405020304" pitchFamily="18" charset="0"/>
              </a:rPr>
              <a:t>104 boulevard Georges Clemenceau 35 200 Rennes</a:t>
            </a:r>
          </a:p>
          <a:p>
            <a:pPr marL="85725" algn="ctr" fontAlgn="base"/>
            <a:r>
              <a:rPr lang="fr-FR" sz="1800">
                <a:solidFill>
                  <a:schemeClr val="accent1"/>
                </a:solidFill>
                <a:latin typeface="DIN" panose="02000503040000020003" pitchFamily="2" charset="0"/>
                <a:ea typeface="Times New Roman" panose="02020603050405020304" pitchFamily="18" charset="0"/>
              </a:rPr>
              <a:t>02 99 352 350 </a:t>
            </a:r>
            <a:r>
              <a:rPr lang="fr-FR" sz="1800" u="none">
                <a:solidFill>
                  <a:schemeClr val="accent1"/>
                </a:solidFill>
                <a:latin typeface="DIN" panose="02000503040000020003" pitchFamily="2" charset="0"/>
                <a:ea typeface="Times New Roman" panose="02020603050405020304" pitchFamily="18" charset="0"/>
              </a:rPr>
              <a:t>-  </a:t>
            </a:r>
            <a:r>
              <a:rPr lang="fr-FR" sz="1800" u="none">
                <a:solidFill>
                  <a:schemeClr val="accent1"/>
                </a:solidFill>
                <a:latin typeface="DIN" panose="02000503040000020003" pitchFamily="2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contact@alec-rennes.org</a:t>
            </a:r>
            <a:r>
              <a:rPr lang="fr-FR" sz="1800" u="none">
                <a:solidFill>
                  <a:schemeClr val="accent1"/>
                </a:solidFill>
                <a:latin typeface="DIN" panose="02000503040000020003" pitchFamily="2" charset="0"/>
                <a:ea typeface="Times New Roman" panose="02020603050405020304" pitchFamily="18" charset="0"/>
              </a:rPr>
              <a:t> - </a:t>
            </a:r>
            <a:r>
              <a:rPr lang="fr-FR" sz="1800" u="none">
                <a:solidFill>
                  <a:schemeClr val="accent1"/>
                </a:solidFill>
                <a:latin typeface="DIN" panose="02000503040000020003" pitchFamily="2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www.alec-rennes.org</a:t>
            </a:r>
            <a:endParaRPr lang="fr-FR" sz="1800" u="none">
              <a:solidFill>
                <a:schemeClr val="accent1"/>
              </a:solidFill>
              <a:latin typeface="DIN" panose="02000503040000020003" pitchFamily="2" charset="0"/>
              <a:ea typeface="Times New Roman" panose="02020603050405020304" pitchFamily="18" charset="0"/>
            </a:endParaRPr>
          </a:p>
          <a:p>
            <a:pPr marL="85725" algn="ctr" fontAlgn="base"/>
            <a:r>
              <a:rPr lang="fr-FR" sz="1800" u="none">
                <a:solidFill>
                  <a:schemeClr val="accent1"/>
                </a:solidFill>
                <a:latin typeface="DIN" panose="02000503040000020003" pitchFamily="2" charset="0"/>
                <a:ea typeface="Times New Roman" panose="02020603050405020304" pitchFamily="18" charset="0"/>
              </a:rPr>
              <a:t>Facebook : @alecrennes / Twitter : @ALEC_Rennes </a:t>
            </a:r>
          </a:p>
          <a:p>
            <a:pPr marL="85725" fontAlgn="base"/>
            <a:endParaRPr lang="fr-FR" sz="2800">
              <a:solidFill>
                <a:schemeClr val="accent1"/>
              </a:solidFill>
              <a:latin typeface="DIN" panose="02000503040000020003" pitchFamily="2" charset="0"/>
              <a:ea typeface="Times New Roman" panose="02020603050405020304" pitchFamily="18" charset="0"/>
            </a:endParaRPr>
          </a:p>
          <a:p>
            <a:pPr marL="371475" indent="-285750" fontAlgn="base">
              <a:buFont typeface="Wingdings" panose="05000000000000000000" pitchFamily="2" charset="2"/>
              <a:buChar char="Ø"/>
            </a:pPr>
            <a:endParaRPr lang="fr-FR" sz="1800">
              <a:solidFill>
                <a:schemeClr val="accent1"/>
              </a:solidFill>
              <a:effectLst/>
              <a:latin typeface="DIN" panose="02000503040000020003" pitchFamily="2" charset="0"/>
              <a:ea typeface="Times New Roman" panose="02020603050405020304" pitchFamily="18" charset="0"/>
            </a:endParaRP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E2673630-D7D6-4E3C-9911-72BAD8DA6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7204" y="3352350"/>
            <a:ext cx="9851009" cy="1361398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bg1"/>
                </a:solidFill>
                <a:latin typeface="DK Liquid Embrace" panose="02000000000000000000" pitchFamily="2" charset="0"/>
              </a:defRPr>
            </a:lvl1pPr>
          </a:lstStyle>
          <a:p>
            <a:r>
              <a:rPr lang="fr-FR"/>
              <a:t>Modifiez pour écrire votre texte de fin !</a:t>
            </a:r>
          </a:p>
        </p:txBody>
      </p:sp>
    </p:spTree>
    <p:extLst>
      <p:ext uri="{BB962C8B-B14F-4D97-AF65-F5344CB8AC3E}">
        <p14:creationId xmlns:p14="http://schemas.microsoft.com/office/powerpoint/2010/main" val="3657902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6C27DA8E-E14B-4443-A725-04701AE7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5250" y="0"/>
            <a:ext cx="12287250" cy="1325563"/>
          </a:xfrm>
          <a:prstGeom prst="rect">
            <a:avLst/>
          </a:prstGeom>
        </p:spPr>
        <p:txBody>
          <a:bodyPr lIns="288000" tIns="324000"/>
          <a:lstStyle>
            <a:lvl1pPr algn="ctr">
              <a:defRPr sz="4400" b="1">
                <a:solidFill>
                  <a:srgbClr val="084669"/>
                </a:solidFill>
                <a:latin typeface="DK Liquid Embrace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7747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uverture">
    <p:bg>
      <p:bgPr>
        <a:solidFill>
          <a:srgbClr val="0846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2">
            <a:extLst>
              <a:ext uri="{FF2B5EF4-FFF2-40B4-BE49-F238E27FC236}">
                <a16:creationId xmlns:a16="http://schemas.microsoft.com/office/drawing/2014/main" id="{86FEE6EC-27C4-4BF4-B96D-CD5BB927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89696"/>
            <a:ext cx="12287250" cy="950614"/>
          </a:xfrm>
          <a:prstGeom prst="rect">
            <a:avLst/>
          </a:prstGeom>
        </p:spPr>
        <p:txBody>
          <a:bodyPr lIns="288000" tIns="324000"/>
          <a:lstStyle>
            <a:lvl1pPr algn="ctr">
              <a:defRPr sz="4400" b="1">
                <a:solidFill>
                  <a:schemeClr val="tx1"/>
                </a:solidFill>
                <a:latin typeface="DK Liquid Embrace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F87316A0-43CC-47E4-A4D9-46978A03FC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7397" y="953026"/>
            <a:ext cx="9711873" cy="299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96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uver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2">
            <a:extLst>
              <a:ext uri="{FF2B5EF4-FFF2-40B4-BE49-F238E27FC236}">
                <a16:creationId xmlns:a16="http://schemas.microsoft.com/office/drawing/2014/main" id="{86FEE6EC-27C4-4BF4-B96D-CD5BB927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89696"/>
            <a:ext cx="12287250" cy="950614"/>
          </a:xfrm>
          <a:prstGeom prst="rect">
            <a:avLst/>
          </a:prstGeom>
        </p:spPr>
        <p:txBody>
          <a:bodyPr lIns="288000" tIns="324000"/>
          <a:lstStyle>
            <a:lvl1pPr algn="ctr">
              <a:defRPr sz="4400" b="1">
                <a:solidFill>
                  <a:schemeClr val="tx1"/>
                </a:solidFill>
                <a:latin typeface="DK Liquid Embrace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2F887AC8-2C9A-4712-ADAF-D6089B8BA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7397" y="953026"/>
            <a:ext cx="9711873" cy="299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20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exte_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6C27DA8E-E14B-4443-A725-04701AE7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5250" y="0"/>
            <a:ext cx="12287250" cy="1325563"/>
          </a:xfrm>
          <a:prstGeom prst="rect">
            <a:avLst/>
          </a:prstGeom>
        </p:spPr>
        <p:txBody>
          <a:bodyPr lIns="288000" tIns="324000"/>
          <a:lstStyle>
            <a:lvl1pPr algn="ctr">
              <a:defRPr sz="4400" b="1">
                <a:solidFill>
                  <a:srgbClr val="084669"/>
                </a:solidFill>
                <a:latin typeface="DK Liquid Embrace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772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ex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6C27DA8E-E14B-4443-A725-04701AE7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5250" y="0"/>
            <a:ext cx="12287250" cy="1325563"/>
          </a:xfrm>
          <a:prstGeom prst="rect">
            <a:avLst/>
          </a:prstGeom>
        </p:spPr>
        <p:txBody>
          <a:bodyPr lIns="288000" tIns="324000"/>
          <a:lstStyle>
            <a:lvl1pPr algn="ctr">
              <a:defRPr sz="4400" b="1">
                <a:solidFill>
                  <a:srgbClr val="084669"/>
                </a:solidFill>
                <a:latin typeface="DK Liquid Embrace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DB5FD6E-747A-453B-98C4-5350A96D567D}"/>
              </a:ext>
            </a:extLst>
          </p:cNvPr>
          <p:cNvSpPr txBox="1"/>
          <p:nvPr userDrawn="1"/>
        </p:nvSpPr>
        <p:spPr>
          <a:xfrm>
            <a:off x="1093878" y="1325563"/>
            <a:ext cx="96312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algn="ctr" fontAlgn="base"/>
            <a:r>
              <a:rPr lang="fr-FR" sz="2800" b="1">
                <a:solidFill>
                  <a:srgbClr val="83B78B"/>
                </a:solidFill>
                <a:latin typeface="DIN Black" pitchFamily="50" charset="0"/>
                <a:ea typeface="Times New Roman" panose="02020603050405020304" pitchFamily="18" charset="0"/>
              </a:rPr>
              <a:t>Modifiez le paragraphe d’intro ou sous-titre</a:t>
            </a:r>
          </a:p>
          <a:p>
            <a:pPr marL="85725" marR="0" lvl="0" indent="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00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85725" marR="0" lvl="0" indent="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Ecrivez votre texte ici !</a:t>
            </a:r>
            <a:endParaRPr lang="fr-FR" sz="2000">
              <a:solidFill>
                <a:srgbClr val="E73B25"/>
              </a:solidFill>
              <a:effectLst/>
              <a:latin typeface="DIN Black" pitchFamily="50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Bef>
                <a:spcPts val="1200"/>
              </a:spcBef>
              <a:buFont typeface="Wingdings" panose="05000000000000000000" pitchFamily="2" charset="2"/>
              <a:buChar char="è"/>
            </a:pPr>
            <a:r>
              <a:rPr lang="fr-FR" sz="2000">
                <a:effectLst/>
                <a:latin typeface="DIN" panose="02000503040000020003" pitchFamily="2" charset="0"/>
                <a:ea typeface="Times New Roman" panose="02020603050405020304" pitchFamily="18" charset="0"/>
              </a:rPr>
              <a:t>Liste</a:t>
            </a:r>
          </a:p>
          <a:p>
            <a:pPr marL="342900" lvl="0" indent="-342900" fontAlgn="base">
              <a:spcBef>
                <a:spcPts val="1200"/>
              </a:spcBef>
              <a:buFont typeface="Wingdings" panose="05000000000000000000" pitchFamily="2" charset="2"/>
              <a:buChar char="è"/>
            </a:pPr>
            <a:r>
              <a:rPr lang="fr-FR" sz="2000">
                <a:effectLst/>
                <a:latin typeface="DIN" panose="02000503040000020003" pitchFamily="2" charset="0"/>
                <a:ea typeface="Times New Roman" panose="02020603050405020304" pitchFamily="18" charset="0"/>
              </a:rPr>
              <a:t>Liste</a:t>
            </a:r>
          </a:p>
          <a:p>
            <a:pPr marL="342900" lvl="0" indent="-342900" fontAlgn="base">
              <a:spcBef>
                <a:spcPts val="1200"/>
              </a:spcBef>
              <a:buFont typeface="Wingdings" panose="05000000000000000000" pitchFamily="2" charset="2"/>
              <a:buChar char="è"/>
            </a:pPr>
            <a:r>
              <a:rPr lang="fr-FR" sz="2000">
                <a:effectLst/>
                <a:latin typeface="DIN" panose="02000503040000020003" pitchFamily="2" charset="0"/>
                <a:ea typeface="Times New Roman" panose="02020603050405020304" pitchFamily="18" charset="0"/>
              </a:rPr>
              <a:t>Liste</a:t>
            </a:r>
          </a:p>
          <a:p>
            <a:pPr fontAlgn="base"/>
            <a:r>
              <a:rPr lang="fr-FR" sz="1800">
                <a:effectLst/>
                <a:latin typeface="DIN Black" pitchFamily="50" charset="0"/>
                <a:ea typeface="Times New Roman" panose="02020603050405020304" pitchFamily="18" charset="0"/>
              </a:rPr>
              <a:t> </a:t>
            </a:r>
            <a:endParaRPr lang="fr-FR" sz="1800">
              <a:effectLst/>
              <a:latin typeface="DIN" panose="02000503040000020003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18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s parties">
    <p:bg>
      <p:bgPr>
        <a:solidFill>
          <a:srgbClr val="83B7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9E03C0B-849B-402A-9A76-1F2F4E012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930" y="2277136"/>
            <a:ext cx="7867650" cy="2850482"/>
          </a:xfrm>
          <a:prstGeom prst="rect">
            <a:avLst/>
          </a:prstGeom>
          <a:effectLst/>
        </p:spPr>
        <p:txBody>
          <a:bodyPr anchor="ctr"/>
          <a:lstStyle>
            <a:lvl1pPr algn="ctr">
              <a:defRPr sz="7200" b="1">
                <a:solidFill>
                  <a:schemeClr val="bg1"/>
                </a:solidFill>
                <a:effectLst/>
                <a:latin typeface="DK Liquid Embrace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418971A3-A1D5-4DA5-A646-3C61E1DDEB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6127"/>
          <a:stretch/>
        </p:blipFill>
        <p:spPr>
          <a:xfrm>
            <a:off x="4214838" y="5600799"/>
            <a:ext cx="3762324" cy="1257201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93606138-53EE-4631-A789-1A8DFC5469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2212" y="5754278"/>
            <a:ext cx="3081086" cy="950241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40CEC3C8-E9CE-4CC4-974D-90B50000F3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3492" y="640912"/>
            <a:ext cx="1525016" cy="769770"/>
          </a:xfrm>
          <a:prstGeom prst="rect">
            <a:avLst/>
          </a:prstGeom>
          <a:effectLst>
            <a:outerShdw dist="38100" dir="2700000" algn="tl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261912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s parties">
    <p:bg>
      <p:bgPr>
        <a:solidFill>
          <a:srgbClr val="83B78B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418971A3-A1D5-4DA5-A646-3C61E1DDEB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6127"/>
          <a:stretch/>
        </p:blipFill>
        <p:spPr>
          <a:xfrm>
            <a:off x="4214838" y="5600799"/>
            <a:ext cx="3762324" cy="1257201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93606138-53EE-4631-A789-1A8DFC5469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2212" y="5754278"/>
            <a:ext cx="3081086" cy="950241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40CEC3C8-E9CE-4CC4-974D-90B50000F3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3492" y="640912"/>
            <a:ext cx="1525016" cy="769770"/>
          </a:xfrm>
          <a:prstGeom prst="rect">
            <a:avLst/>
          </a:prstGeom>
          <a:effectLst>
            <a:outerShdw dist="38100" dir="2700000" algn="tl" rotWithShape="0">
              <a:schemeClr val="bg1"/>
            </a:outerShdw>
          </a:effectLst>
        </p:spPr>
      </p:pic>
      <p:sp>
        <p:nvSpPr>
          <p:cNvPr id="10" name="Titre 8">
            <a:extLst>
              <a:ext uri="{FF2B5EF4-FFF2-40B4-BE49-F238E27FC236}">
                <a16:creationId xmlns:a16="http://schemas.microsoft.com/office/drawing/2014/main" id="{C949839F-A8E3-4430-AE7C-34D0F51F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930" y="2277136"/>
            <a:ext cx="7867650" cy="2850482"/>
          </a:xfrm>
          <a:prstGeom prst="rect">
            <a:avLst/>
          </a:prstGeom>
          <a:effectLst/>
        </p:spPr>
        <p:txBody>
          <a:bodyPr anchor="ctr"/>
          <a:lstStyle>
            <a:lvl1pPr algn="ctr">
              <a:defRPr sz="7200" b="1">
                <a:solidFill>
                  <a:schemeClr val="bg1"/>
                </a:solidFill>
                <a:effectLst/>
                <a:latin typeface="DK Liquid Embrace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046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s des parties 2">
    <p:bg>
      <p:bgPr>
        <a:solidFill>
          <a:srgbClr val="0846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0C1C8CC8-9B1B-436F-B2BA-86B7A6260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6127"/>
          <a:stretch/>
        </p:blipFill>
        <p:spPr>
          <a:xfrm>
            <a:off x="4214838" y="5600799"/>
            <a:ext cx="3762324" cy="1257201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EF3F303C-FEB3-47E5-8049-F7667550AD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2212" y="5754278"/>
            <a:ext cx="3081086" cy="950241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5D956509-52DA-4357-9EB8-715593E14F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3492" y="640912"/>
            <a:ext cx="1525016" cy="769770"/>
          </a:xfrm>
          <a:prstGeom prst="rect">
            <a:avLst/>
          </a:prstGeom>
          <a:effectLst>
            <a:outerShdw dist="38100" dir="2700000" algn="tl" rotWithShape="0">
              <a:schemeClr val="bg1"/>
            </a:outerShdw>
          </a:effectLst>
        </p:spPr>
      </p:pic>
      <p:sp>
        <p:nvSpPr>
          <p:cNvPr id="8" name="Titre 8">
            <a:extLst>
              <a:ext uri="{FF2B5EF4-FFF2-40B4-BE49-F238E27FC236}">
                <a16:creationId xmlns:a16="http://schemas.microsoft.com/office/drawing/2014/main" id="{B7190E2B-5EE8-4A52-A456-71580CBE5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930" y="2277136"/>
            <a:ext cx="7867650" cy="2850482"/>
          </a:xfrm>
          <a:prstGeom prst="rect">
            <a:avLst/>
          </a:prstGeom>
          <a:effectLst/>
        </p:spPr>
        <p:txBody>
          <a:bodyPr anchor="ctr"/>
          <a:lstStyle>
            <a:lvl1pPr algn="ctr">
              <a:defRPr sz="7200" b="1">
                <a:solidFill>
                  <a:schemeClr val="bg1"/>
                </a:solidFill>
                <a:effectLst/>
                <a:latin typeface="DK Liquid Embrace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1420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s des parties 3">
    <p:bg>
      <p:bgPr>
        <a:solidFill>
          <a:srgbClr val="0A5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0C1C8CC8-9B1B-436F-B2BA-86B7A6260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6127"/>
          <a:stretch/>
        </p:blipFill>
        <p:spPr>
          <a:xfrm>
            <a:off x="4214838" y="5600799"/>
            <a:ext cx="3762324" cy="1257201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EF3F303C-FEB3-47E5-8049-F7667550AD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2212" y="5754278"/>
            <a:ext cx="3081086" cy="950241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66D521B3-5E4F-484A-8832-759B428B47C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3492" y="640912"/>
            <a:ext cx="1525016" cy="769770"/>
          </a:xfrm>
          <a:prstGeom prst="rect">
            <a:avLst/>
          </a:prstGeom>
          <a:effectLst>
            <a:outerShdw dist="38100" dir="2700000" algn="tl" rotWithShape="0">
              <a:schemeClr val="bg1"/>
            </a:outerShdw>
          </a:effectLst>
        </p:spPr>
      </p:pic>
      <p:sp>
        <p:nvSpPr>
          <p:cNvPr id="10" name="Titre 8">
            <a:extLst>
              <a:ext uri="{FF2B5EF4-FFF2-40B4-BE49-F238E27FC236}">
                <a16:creationId xmlns:a16="http://schemas.microsoft.com/office/drawing/2014/main" id="{EEE214D2-EC2F-4571-B068-02D45F66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930" y="2277136"/>
            <a:ext cx="7867650" cy="2850482"/>
          </a:xfrm>
          <a:prstGeom prst="rect">
            <a:avLst/>
          </a:prstGeom>
          <a:effectLst/>
        </p:spPr>
        <p:txBody>
          <a:bodyPr anchor="ctr"/>
          <a:lstStyle>
            <a:lvl1pPr algn="ctr">
              <a:defRPr sz="7200" b="1">
                <a:solidFill>
                  <a:schemeClr val="bg1"/>
                </a:solidFill>
                <a:effectLst/>
                <a:latin typeface="DK Liquid Embrace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80902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21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6" r:id="rId2"/>
    <p:sldLayoutId id="2147483697" r:id="rId3"/>
    <p:sldLayoutId id="2147483684" r:id="rId4"/>
    <p:sldLayoutId id="2147483686" r:id="rId5"/>
    <p:sldLayoutId id="2147483683" r:id="rId6"/>
    <p:sldLayoutId id="2147483693" r:id="rId7"/>
    <p:sldLayoutId id="2147483685" r:id="rId8"/>
    <p:sldLayoutId id="2147483690" r:id="rId9"/>
    <p:sldLayoutId id="2147483692" r:id="rId10"/>
    <p:sldLayoutId id="2147483695" r:id="rId11"/>
    <p:sldLayoutId id="2147483694" r:id="rId12"/>
    <p:sldLayoutId id="2147483698" r:id="rId13"/>
    <p:sldLayoutId id="2147483699" r:id="rId14"/>
  </p:sldLayoutIdLst>
  <p:txStyles>
    <p:titleStyle>
      <a:lvl1pPr algn="l" defTabSz="1125444" rtl="0" eaLnBrk="1" latinLnBrk="0" hangingPunct="1">
        <a:lnSpc>
          <a:spcPct val="90000"/>
        </a:lnSpc>
        <a:spcBef>
          <a:spcPct val="0"/>
        </a:spcBef>
        <a:buNone/>
        <a:defRPr sz="5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1361" indent="-281361" algn="l" defTabSz="1125444" rtl="0" eaLnBrk="1" latinLnBrk="0" hangingPunct="1">
        <a:lnSpc>
          <a:spcPct val="90000"/>
        </a:lnSpc>
        <a:spcBef>
          <a:spcPts val="1231"/>
        </a:spcBef>
        <a:buFont typeface="Arial" panose="020B0604020202020204" pitchFamily="34" charset="0"/>
        <a:buChar char="•"/>
        <a:defRPr sz="3446" kern="1200">
          <a:solidFill>
            <a:schemeClr val="tx1"/>
          </a:solidFill>
          <a:latin typeface="+mn-lt"/>
          <a:ea typeface="+mn-ea"/>
          <a:cs typeface="+mn-cs"/>
        </a:defRPr>
      </a:lvl1pPr>
      <a:lvl2pPr marL="84408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1.png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31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81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E1EF010-8F21-478A-A515-C990C86A0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Conseil d’administration – 31 Janvier 2023</a:t>
            </a:r>
          </a:p>
        </p:txBody>
      </p:sp>
    </p:spTree>
    <p:extLst>
      <p:ext uri="{BB962C8B-B14F-4D97-AF65-F5344CB8AC3E}">
        <p14:creationId xmlns:p14="http://schemas.microsoft.com/office/powerpoint/2010/main" val="247990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A046C81-8BB0-4AEC-9885-A3B8FF05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979" y="943503"/>
            <a:ext cx="9464041" cy="2615550"/>
          </a:xfrm>
          <a:prstGeom prst="rect">
            <a:avLst/>
          </a:prstGeom>
        </p:spPr>
        <p:txBody>
          <a:bodyPr/>
          <a:lstStyle/>
          <a:p>
            <a:pPr lvl="1" algn="ctr"/>
            <a:r>
              <a:rPr lang="fr-FR" sz="5400" b="1" kern="1200">
                <a:solidFill>
                  <a:schemeClr val="accent2"/>
                </a:solidFill>
                <a:latin typeface="DK Liquid Embrace" panose="02000000000000000000" pitchFamily="2" charset="0"/>
                <a:ea typeface="+mj-ea"/>
                <a:cs typeface="+mj-cs"/>
              </a:rPr>
              <a:t>Le budget prévisionnel 2023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D63E71-A41D-6B6E-7D1F-BFE17D9C5B4E}"/>
              </a:ext>
            </a:extLst>
          </p:cNvPr>
          <p:cNvSpPr txBox="1"/>
          <p:nvPr/>
        </p:nvSpPr>
        <p:spPr>
          <a:xfrm>
            <a:off x="1771931" y="3097659"/>
            <a:ext cx="8648138" cy="224676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fr-FR" sz="2000" dirty="0"/>
              <a:t>18h20 – 19h50</a:t>
            </a:r>
          </a:p>
          <a:p>
            <a:pPr algn="ctr"/>
            <a:r>
              <a:rPr lang="fr-FR" sz="2000" dirty="0"/>
              <a:t>Olivier DEHAESE, Président</a:t>
            </a:r>
          </a:p>
          <a:p>
            <a:pPr algn="ctr"/>
            <a:r>
              <a:rPr lang="fr-FR" sz="2000" dirty="0"/>
              <a:t>Geoffrey LE PAGE, Chargé de missions sensibilisation/communication</a:t>
            </a:r>
          </a:p>
          <a:p>
            <a:pPr algn="ctr"/>
            <a:r>
              <a:rPr lang="fr-FR" sz="2000" dirty="0"/>
              <a:t>Soazig ROUILLARD, Responsable du pôle grand public</a:t>
            </a:r>
          </a:p>
          <a:p>
            <a:pPr algn="ctr"/>
            <a:r>
              <a:rPr lang="fr-FR" sz="2000" dirty="0"/>
              <a:t>Nathalie GIBOT, Responsable de pôle climat et territoires</a:t>
            </a:r>
          </a:p>
          <a:p>
            <a:pPr algn="ctr"/>
            <a:r>
              <a:rPr lang="fr-FR" sz="2000" dirty="0"/>
              <a:t>Olivier ROCHE, Responsable de pôle collectivités et en charge des finances</a:t>
            </a:r>
          </a:p>
          <a:p>
            <a:pPr algn="ctr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520249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546A3F-1C46-4516-A90D-E17E9E70B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6" y="285708"/>
            <a:ext cx="12193176" cy="1316156"/>
          </a:xfrm>
        </p:spPr>
        <p:txBody>
          <a:bodyPr lIns="288000" tIns="324000" rIns="91440" bIns="45720" anchor="t"/>
          <a:lstStyle/>
          <a:p>
            <a:r>
              <a:rPr lang="fr-FR" dirty="0">
                <a:solidFill>
                  <a:srgbClr val="163C6A"/>
                </a:solidFill>
                <a:latin typeface="DK Liquid Embrace"/>
              </a:rPr>
              <a:t>Prestations de services avec TVA</a:t>
            </a:r>
            <a:endParaRPr lang="fr-FR" dirty="0">
              <a:solidFill>
                <a:srgbClr val="163C6A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1425493-E8FF-4849-8D42-7B2F7C527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094499" y="483202"/>
            <a:ext cx="1419225" cy="9239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ACA8021-07B4-47A9-977B-DDA288B06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12938" y="395229"/>
            <a:ext cx="1419225" cy="9239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EB4B3DF-2DFA-061B-4E9D-F894CA98E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969" y="1863941"/>
            <a:ext cx="9648687" cy="405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03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546A3F-1C46-4516-A90D-E17E9E70B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6" y="285708"/>
            <a:ext cx="12193176" cy="1316156"/>
          </a:xfrm>
        </p:spPr>
        <p:txBody>
          <a:bodyPr lIns="288000" tIns="324000" rIns="91440" bIns="45720" anchor="t"/>
          <a:lstStyle/>
          <a:p>
            <a:r>
              <a:rPr lang="fr-FR">
                <a:solidFill>
                  <a:srgbClr val="163C6A"/>
                </a:solidFill>
                <a:latin typeface="DK Liquid Embrace"/>
              </a:rPr>
              <a:t>De nombreuses sollicitations</a:t>
            </a:r>
            <a:endParaRPr lang="fr-FR">
              <a:solidFill>
                <a:srgbClr val="163C6A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1425493-E8FF-4849-8D42-7B2F7C527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094499" y="483202"/>
            <a:ext cx="1419225" cy="9239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ACA8021-07B4-47A9-977B-DDA288B06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12938" y="395229"/>
            <a:ext cx="1419225" cy="9239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D0F49F0-B507-46C8-9B7E-B0EF66E4C2F0}"/>
              </a:ext>
            </a:extLst>
          </p:cNvPr>
          <p:cNvSpPr txBox="1"/>
          <p:nvPr/>
        </p:nvSpPr>
        <p:spPr>
          <a:xfrm>
            <a:off x="1307091" y="1660449"/>
            <a:ext cx="10003482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85800" fontAlgn="ctr"/>
            <a:r>
              <a:rPr lang="fr-FR" sz="2000" b="1" dirty="0">
                <a:solidFill>
                  <a:schemeClr val="accent2"/>
                </a:solidFill>
                <a:latin typeface="+mj-lt"/>
              </a:rPr>
              <a:t>Plus d'une 20' de sollicitations reçues entre décembre et janvier</a:t>
            </a:r>
            <a:endParaRPr lang="fr-FR" sz="2000" i="1" dirty="0">
              <a:solidFill>
                <a:schemeClr val="accent2"/>
              </a:solidFill>
              <a:latin typeface="DIN"/>
            </a:endParaRPr>
          </a:p>
          <a:p>
            <a:pPr marL="685800"/>
            <a:r>
              <a:rPr lang="fr-FR" sz="2000" i="1" dirty="0">
                <a:solidFill>
                  <a:srgbClr val="000000"/>
                </a:solidFill>
                <a:latin typeface="DIN"/>
              </a:rPr>
              <a:t>Des demandes d'entreprises et de collectivités</a:t>
            </a:r>
          </a:p>
          <a:p>
            <a:pPr marL="685800"/>
            <a:r>
              <a:rPr lang="fr-FR" sz="1600" dirty="0">
                <a:solidFill>
                  <a:srgbClr val="000000"/>
                </a:solidFill>
                <a:latin typeface="DIN"/>
              </a:rPr>
              <a:t>Pour des animations, de la sensibilisation, de la formation</a:t>
            </a:r>
            <a:endParaRPr lang="fr-FR" sz="2000" i="1" dirty="0">
              <a:solidFill>
                <a:srgbClr val="000000"/>
              </a:solidFill>
              <a:latin typeface="DIN"/>
            </a:endParaRPr>
          </a:p>
          <a:p>
            <a:pPr marL="685800"/>
            <a:r>
              <a:rPr lang="fr-FR" sz="1600" dirty="0">
                <a:solidFill>
                  <a:srgbClr val="000000"/>
                </a:solidFill>
                <a:latin typeface="DIN"/>
              </a:rPr>
              <a:t>En direction de leurs salariés, usagers ou habitants</a:t>
            </a:r>
          </a:p>
          <a:p>
            <a:pPr marL="685800" rtl="0">
              <a:spcBef>
                <a:spcPts val="0"/>
              </a:spcBef>
              <a:spcAft>
                <a:spcPts val="0"/>
              </a:spcAft>
            </a:pPr>
            <a:endParaRPr lang="fr-FR" sz="1600" dirty="0"/>
          </a:p>
        </p:txBody>
      </p:sp>
      <p:pic>
        <p:nvPicPr>
          <p:cNvPr id="8" name="Image 8">
            <a:extLst>
              <a:ext uri="{FF2B5EF4-FFF2-40B4-BE49-F238E27FC236}">
                <a16:creationId xmlns:a16="http://schemas.microsoft.com/office/drawing/2014/main" id="{8DF1C9DA-23E1-0A79-5917-35E4940C4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667" y="3778053"/>
            <a:ext cx="1791256" cy="978701"/>
          </a:xfrm>
          <a:prstGeom prst="rect">
            <a:avLst/>
          </a:prstGeom>
        </p:spPr>
      </p:pic>
      <p:pic>
        <p:nvPicPr>
          <p:cNvPr id="9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F4F20E0F-75C7-1186-F022-1F7CBC3BF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7928" y="5197551"/>
            <a:ext cx="1791257" cy="1022143"/>
          </a:xfrm>
          <a:prstGeom prst="rect">
            <a:avLst/>
          </a:prstGeom>
        </p:spPr>
      </p:pic>
      <p:pic>
        <p:nvPicPr>
          <p:cNvPr id="10" name="Image 11">
            <a:extLst>
              <a:ext uri="{FF2B5EF4-FFF2-40B4-BE49-F238E27FC236}">
                <a16:creationId xmlns:a16="http://schemas.microsoft.com/office/drawing/2014/main" id="{E82CEF74-8ABA-56D1-849C-20DF4B7D4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9316" y="2605239"/>
            <a:ext cx="1791257" cy="100352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3ECA8B3-DB57-4904-9523-5208DC490521}"/>
              </a:ext>
            </a:extLst>
          </p:cNvPr>
          <p:cNvSpPr txBox="1"/>
          <p:nvPr/>
        </p:nvSpPr>
        <p:spPr>
          <a:xfrm>
            <a:off x="216336" y="2990191"/>
            <a:ext cx="3509944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85800" rtl="0">
              <a:spcBef>
                <a:spcPts val="0"/>
              </a:spcBef>
              <a:spcAft>
                <a:spcPts val="0"/>
              </a:spcAft>
            </a:pPr>
            <a:endParaRPr lang="fr-FR" sz="1600" dirty="0"/>
          </a:p>
          <a:p>
            <a:pPr marL="685800"/>
            <a:r>
              <a:rPr lang="fr-FR" sz="2000" b="1" dirty="0">
                <a:solidFill>
                  <a:schemeClr val="accent2"/>
                </a:solidFill>
                <a:latin typeface="DK Liquid Embrace"/>
              </a:rPr>
              <a:t>Exemples</a:t>
            </a:r>
            <a:endParaRPr lang="en-US" sz="1600" dirty="0">
              <a:solidFill>
                <a:schemeClr val="accent2"/>
              </a:solidFill>
              <a:latin typeface="DIN"/>
            </a:endParaRPr>
          </a:p>
          <a:p>
            <a:pPr marL="685800"/>
            <a:r>
              <a:rPr lang="fr-FR" i="1" dirty="0">
                <a:solidFill>
                  <a:srgbClr val="000000"/>
                </a:solidFill>
                <a:latin typeface="DIN"/>
              </a:rPr>
              <a:t>Archipel Habitat</a:t>
            </a:r>
            <a:endParaRPr lang="fr-FR" i="1" dirty="0">
              <a:ea typeface="+mn-lt"/>
              <a:cs typeface="+mn-lt"/>
            </a:endParaRPr>
          </a:p>
          <a:p>
            <a:pPr marL="685800"/>
            <a:r>
              <a:rPr lang="fr-FR" sz="1400" dirty="0">
                <a:solidFill>
                  <a:srgbClr val="000000"/>
                </a:solidFill>
                <a:ea typeface="+mn-lt"/>
                <a:cs typeface="+mn-lt"/>
              </a:rPr>
              <a:t>6 </a:t>
            </a:r>
            <a:r>
              <a:rPr lang="fr-FR" sz="1400" dirty="0" err="1">
                <a:solidFill>
                  <a:srgbClr val="000000"/>
                </a:solidFill>
                <a:ea typeface="+mn-lt"/>
                <a:cs typeface="+mn-lt"/>
              </a:rPr>
              <a:t>Bilig</a:t>
            </a:r>
            <a:r>
              <a:rPr lang="fr-FR" sz="1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fr-FR" sz="1400" dirty="0" err="1">
                <a:solidFill>
                  <a:srgbClr val="000000"/>
                </a:solidFill>
                <a:ea typeface="+mn-lt"/>
                <a:cs typeface="+mn-lt"/>
              </a:rPr>
              <a:t>Kwiz</a:t>
            </a:r>
            <a:r>
              <a:rPr lang="fr-FR" sz="1400" dirty="0">
                <a:solidFill>
                  <a:srgbClr val="000000"/>
                </a:solidFill>
                <a:ea typeface="+mn-lt"/>
                <a:cs typeface="+mn-lt"/>
              </a:rPr>
              <a:t>, 2 stands énergie et des ateliers pour former des ambassadeurs</a:t>
            </a:r>
            <a:endParaRPr lang="fr-FR" sz="1400" dirty="0">
              <a:ea typeface="+mn-lt"/>
              <a:cs typeface="+mn-lt"/>
            </a:endParaRPr>
          </a:p>
          <a:p>
            <a:pPr marL="685800"/>
            <a:endParaRPr lang="fr-FR" sz="1400" dirty="0">
              <a:ea typeface="+mn-lt"/>
              <a:cs typeface="+mn-lt"/>
            </a:endParaRPr>
          </a:p>
          <a:p>
            <a:pPr marL="685800"/>
            <a:r>
              <a:rPr lang="fr-FR" i="1" dirty="0">
                <a:solidFill>
                  <a:srgbClr val="000000"/>
                </a:solidFill>
                <a:latin typeface="DIN"/>
              </a:rPr>
              <a:t>La Visitation</a:t>
            </a:r>
            <a:br>
              <a:rPr lang="fr-FR" i="1" dirty="0">
                <a:solidFill>
                  <a:srgbClr val="000000"/>
                </a:solidFill>
                <a:latin typeface="DIN"/>
              </a:rPr>
            </a:br>
            <a:r>
              <a:rPr lang="fr-FR" sz="1400" dirty="0">
                <a:solidFill>
                  <a:srgbClr val="000000"/>
                </a:solidFill>
                <a:latin typeface="DIN"/>
              </a:rPr>
              <a:t>Des stands Grand Public. </a:t>
            </a:r>
          </a:p>
          <a:p>
            <a:pPr marL="685800"/>
            <a:r>
              <a:rPr lang="fr-FR" sz="1400" dirty="0">
                <a:solidFill>
                  <a:srgbClr val="000000"/>
                </a:solidFill>
                <a:latin typeface="DIN"/>
              </a:rPr>
              <a:t>Quid si sollicitation ponctuelle ?</a:t>
            </a:r>
          </a:p>
          <a:p>
            <a:pPr marL="685800"/>
            <a:endParaRPr lang="fr-FR" sz="1400" dirty="0">
              <a:solidFill>
                <a:srgbClr val="000000"/>
              </a:solidFill>
              <a:latin typeface="DIN"/>
            </a:endParaRPr>
          </a:p>
          <a:p>
            <a:pPr marL="685800"/>
            <a:r>
              <a:rPr lang="fr-FR" i="1" dirty="0">
                <a:solidFill>
                  <a:srgbClr val="000000"/>
                </a:solidFill>
                <a:latin typeface="DIN"/>
              </a:rPr>
              <a:t>Chartres de Bretagne</a:t>
            </a:r>
          </a:p>
          <a:p>
            <a:pPr marL="685800"/>
            <a:r>
              <a:rPr lang="fr-FR" sz="1400" dirty="0">
                <a:solidFill>
                  <a:srgbClr val="000000"/>
                </a:solidFill>
                <a:latin typeface="DIN"/>
              </a:rPr>
              <a:t>Proposition de formation-action d'agents référents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EACF9C7-C6D0-4703-B883-1732BCC5D7AC}"/>
              </a:ext>
            </a:extLst>
          </p:cNvPr>
          <p:cNvSpPr txBox="1"/>
          <p:nvPr/>
        </p:nvSpPr>
        <p:spPr>
          <a:xfrm>
            <a:off x="3258599" y="3020969"/>
            <a:ext cx="3132676" cy="28315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85800" rtl="0">
              <a:spcBef>
                <a:spcPts val="0"/>
              </a:spcBef>
              <a:spcAft>
                <a:spcPts val="0"/>
              </a:spcAft>
            </a:pPr>
            <a:endParaRPr lang="fr-FR" sz="1600" dirty="0"/>
          </a:p>
          <a:p>
            <a:pPr marL="685800"/>
            <a:endParaRPr lang="fr-FR" sz="1400" dirty="0">
              <a:solidFill>
                <a:srgbClr val="000000"/>
              </a:solidFill>
              <a:latin typeface="DIN"/>
            </a:endParaRPr>
          </a:p>
          <a:p>
            <a:pPr marL="685800"/>
            <a:r>
              <a:rPr lang="fr-FR" i="1" dirty="0" err="1">
                <a:solidFill>
                  <a:srgbClr val="000000"/>
                </a:solidFill>
                <a:latin typeface="DIN"/>
              </a:rPr>
              <a:t>Laillé</a:t>
            </a:r>
            <a:r>
              <a:rPr lang="fr-FR" i="1" dirty="0">
                <a:solidFill>
                  <a:srgbClr val="000000"/>
                </a:solidFill>
                <a:latin typeface="DIN"/>
              </a:rPr>
              <a:t>, Vezin le Coquet</a:t>
            </a:r>
          </a:p>
          <a:p>
            <a:pPr marL="685800"/>
            <a:r>
              <a:rPr lang="fr-FR" sz="1400" dirty="0">
                <a:solidFill>
                  <a:srgbClr val="000000"/>
                </a:solidFill>
                <a:latin typeface="DIN"/>
              </a:rPr>
              <a:t>Proposition d'animations </a:t>
            </a:r>
            <a:r>
              <a:rPr lang="fr-FR" sz="1400" dirty="0" err="1">
                <a:solidFill>
                  <a:srgbClr val="000000"/>
                </a:solidFill>
                <a:latin typeface="DIN"/>
              </a:rPr>
              <a:t>écoTravo</a:t>
            </a:r>
            <a:r>
              <a:rPr lang="fr-FR" sz="1400" dirty="0">
                <a:solidFill>
                  <a:srgbClr val="000000"/>
                </a:solidFill>
                <a:latin typeface="DIN"/>
              </a:rPr>
              <a:t> et écogestes</a:t>
            </a:r>
          </a:p>
          <a:p>
            <a:pPr marL="685800"/>
            <a:endParaRPr lang="fr-FR" sz="1400" dirty="0">
              <a:solidFill>
                <a:srgbClr val="000000"/>
              </a:solidFill>
              <a:latin typeface="DIN"/>
            </a:endParaRPr>
          </a:p>
          <a:p>
            <a:pPr marL="685800"/>
            <a:r>
              <a:rPr lang="fr-FR" i="1" dirty="0">
                <a:solidFill>
                  <a:srgbClr val="000000"/>
                </a:solidFill>
                <a:latin typeface="DIN"/>
              </a:rPr>
              <a:t>Keolis Rennes</a:t>
            </a:r>
          </a:p>
          <a:p>
            <a:pPr marL="685800"/>
            <a:r>
              <a:rPr lang="fr-FR" sz="1400" dirty="0">
                <a:solidFill>
                  <a:srgbClr val="000000"/>
                </a:solidFill>
                <a:latin typeface="DIN"/>
              </a:rPr>
              <a:t>Convention pour 11 actions de sensibilisation auprès des 1 000+ </a:t>
            </a:r>
            <a:r>
              <a:rPr lang="fr-FR" sz="1400" dirty="0" err="1">
                <a:solidFill>
                  <a:srgbClr val="000000"/>
                </a:solidFill>
                <a:latin typeface="DIN"/>
              </a:rPr>
              <a:t>salarié</a:t>
            </a:r>
            <a:r>
              <a:rPr lang="fr-FR" sz="1400" dirty="0" err="1"/>
              <a:t>·</a:t>
            </a:r>
            <a:r>
              <a:rPr lang="fr-FR" sz="1400" dirty="0" err="1">
                <a:solidFill>
                  <a:srgbClr val="000000"/>
                </a:solidFill>
                <a:latin typeface="DIN"/>
              </a:rPr>
              <a:t>es</a:t>
            </a:r>
            <a:endParaRPr lang="fr-FR" sz="1400" dirty="0">
              <a:solidFill>
                <a:srgbClr val="000000"/>
              </a:solidFill>
              <a:latin typeface="DIN"/>
            </a:endParaRPr>
          </a:p>
          <a:p>
            <a:pPr marL="685800"/>
            <a:endParaRPr lang="fr-FR" sz="1400" dirty="0">
              <a:solidFill>
                <a:srgbClr val="000000"/>
              </a:solidFill>
              <a:latin typeface="DIN"/>
            </a:endParaRPr>
          </a:p>
          <a:p>
            <a:pPr marL="685800"/>
            <a:endParaRPr lang="fr-FR" sz="1400" dirty="0">
              <a:solidFill>
                <a:srgbClr val="000000"/>
              </a:solidFill>
              <a:latin typeface="DIN"/>
            </a:endParaRP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043D0C54-2E06-45CD-8B4C-675DD70CC7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470" y="2641746"/>
            <a:ext cx="1546503" cy="78725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18367A7-5761-45BC-87B7-74A3C749E4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973" y="3916563"/>
            <a:ext cx="980715" cy="97870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B7B74D2-E013-4C79-BE62-50A7253BE6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738" y="4051789"/>
            <a:ext cx="1271588" cy="90011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99C812A-BF2E-4781-B0EB-03832299FA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0539" y="5197551"/>
            <a:ext cx="1623754" cy="9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83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546A3F-1C46-4516-A90D-E17E9E70B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51138" y="1909412"/>
            <a:ext cx="12193176" cy="1316156"/>
          </a:xfrm>
        </p:spPr>
        <p:txBody>
          <a:bodyPr lIns="288000" tIns="324000" rIns="91440" bIns="45720" anchor="t"/>
          <a:lstStyle/>
          <a:p>
            <a:r>
              <a:rPr lang="fr-FR" sz="3500" dirty="0">
                <a:solidFill>
                  <a:srgbClr val="163C6A"/>
                </a:solidFill>
                <a:latin typeface="DK Liquid Embrace"/>
              </a:rPr>
              <a:t>Subventions </a:t>
            </a:r>
            <a:br>
              <a:rPr lang="fr-FR" sz="3500" dirty="0">
                <a:solidFill>
                  <a:srgbClr val="163C6A"/>
                </a:solidFill>
                <a:latin typeface="DK Liquid Embrace"/>
              </a:rPr>
            </a:br>
            <a:r>
              <a:rPr lang="fr-FR" sz="3500" dirty="0">
                <a:solidFill>
                  <a:srgbClr val="163C6A"/>
                </a:solidFill>
                <a:latin typeface="DK Liquid Embrace"/>
              </a:rPr>
              <a:t>et </a:t>
            </a:r>
            <a:br>
              <a:rPr lang="fr-FR" sz="3500" dirty="0">
                <a:solidFill>
                  <a:srgbClr val="163C6A"/>
                </a:solidFill>
                <a:latin typeface="DK Liquid Embrace"/>
              </a:rPr>
            </a:br>
            <a:r>
              <a:rPr lang="fr-FR" sz="3500" dirty="0">
                <a:solidFill>
                  <a:srgbClr val="163C6A"/>
                </a:solidFill>
                <a:latin typeface="DK Liquid Embrace"/>
              </a:rPr>
              <a:t>programmes</a:t>
            </a:r>
            <a:endParaRPr lang="fr-FR" sz="3500" dirty="0">
              <a:solidFill>
                <a:srgbClr val="163C6A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1425493-E8FF-4849-8D42-7B2F7C527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80404">
            <a:off x="1058679" y="4218200"/>
            <a:ext cx="1419225" cy="9239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ACA8021-07B4-47A9-977B-DDA288B06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425" y="1044606"/>
            <a:ext cx="1419225" cy="9239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0386645-1C67-8224-21ED-B5E0D82EF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058" y="63371"/>
            <a:ext cx="7845794" cy="673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29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AAD56D-A4FD-4008-9FFD-59D4E6788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5600"/>
            <a:ext cx="12287250" cy="1325563"/>
          </a:xfrm>
        </p:spPr>
        <p:txBody>
          <a:bodyPr/>
          <a:lstStyle/>
          <a:p>
            <a:r>
              <a:rPr lang="fr-FR" dirty="0"/>
              <a:t>Projet mise en récit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FE76EF2-9F02-4EDC-837B-8D055C14B14A}"/>
              </a:ext>
            </a:extLst>
          </p:cNvPr>
          <p:cNvSpPr txBox="1"/>
          <p:nvPr/>
        </p:nvSpPr>
        <p:spPr>
          <a:xfrm>
            <a:off x="813483" y="1637484"/>
            <a:ext cx="9788927" cy="46410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85800"/>
            <a:endParaRPr lang="fr-FR" sz="1600" b="1" dirty="0">
              <a:solidFill>
                <a:srgbClr val="000000"/>
              </a:solidFill>
              <a:latin typeface="DIN"/>
            </a:endParaRPr>
          </a:p>
          <a:p>
            <a:pPr marL="685800" algn="ctr"/>
            <a:r>
              <a:rPr lang="fr-FR" b="1" dirty="0">
                <a:solidFill>
                  <a:schemeClr val="accent1"/>
                </a:solidFill>
                <a:latin typeface="DK Liquid Embrace"/>
              </a:rPr>
              <a:t>Construire avec les habitants de Rennes Métropole </a:t>
            </a:r>
            <a:br>
              <a:rPr lang="fr-FR" b="1" dirty="0">
                <a:solidFill>
                  <a:schemeClr val="accent1"/>
                </a:solidFill>
                <a:latin typeface="DK Liquid Embrace"/>
              </a:rPr>
            </a:br>
            <a:r>
              <a:rPr lang="fr-FR" b="1" dirty="0">
                <a:solidFill>
                  <a:schemeClr val="accent1"/>
                </a:solidFill>
                <a:latin typeface="DK Liquid Embrace"/>
              </a:rPr>
              <a:t>un récit de la sobriété désirable ! </a:t>
            </a:r>
          </a:p>
          <a:p>
            <a:pPr marL="685800" algn="ctr"/>
            <a:endParaRPr lang="fr-FR" sz="1600" b="1" dirty="0">
              <a:solidFill>
                <a:srgbClr val="000000"/>
              </a:solidFill>
            </a:endParaRPr>
          </a:p>
          <a:p>
            <a:pPr marL="685800" algn="ctr"/>
            <a:r>
              <a:rPr lang="fr-FR" sz="1600" b="1" dirty="0">
                <a:solidFill>
                  <a:srgbClr val="000000"/>
                </a:solidFill>
              </a:rPr>
              <a:t>🏆  Lauréat  l’AAP de la Région Bretagne « Mobilisation et participation des </a:t>
            </a:r>
            <a:r>
              <a:rPr lang="fr-FR" sz="1600" b="1" dirty="0" err="1">
                <a:solidFill>
                  <a:srgbClr val="000000"/>
                </a:solidFill>
              </a:rPr>
              <a:t>citoyen·nes</a:t>
            </a:r>
            <a:r>
              <a:rPr lang="fr-FR" sz="1600" b="1" dirty="0">
                <a:solidFill>
                  <a:srgbClr val="000000"/>
                </a:solidFill>
              </a:rPr>
              <a:t> </a:t>
            </a:r>
            <a:br>
              <a:rPr lang="fr-FR" sz="1600" b="1" dirty="0">
                <a:solidFill>
                  <a:srgbClr val="000000"/>
                </a:solidFill>
              </a:rPr>
            </a:br>
            <a:r>
              <a:rPr lang="fr-FR" sz="1600" b="1" dirty="0">
                <a:solidFill>
                  <a:srgbClr val="000000"/>
                </a:solidFill>
              </a:rPr>
              <a:t>dans les démarches de transition énergétique et climatique »</a:t>
            </a:r>
            <a:br>
              <a:rPr lang="fr-FR" sz="1600" b="1" dirty="0">
                <a:solidFill>
                  <a:srgbClr val="000000"/>
                </a:solidFill>
              </a:rPr>
            </a:br>
            <a:r>
              <a:rPr lang="fr-FR" sz="1600" b="1" dirty="0">
                <a:solidFill>
                  <a:srgbClr val="000000"/>
                </a:solidFill>
              </a:rPr>
              <a:t>💰   </a:t>
            </a:r>
            <a:r>
              <a:rPr lang="fr-FR" sz="1600" b="1" dirty="0"/>
              <a:t>2 ans – 50 000 € (60 % du budget global du projet)</a:t>
            </a:r>
          </a:p>
          <a:p>
            <a:pPr marL="685800"/>
            <a:endParaRPr lang="fr-FR" sz="1600" dirty="0"/>
          </a:p>
          <a:p>
            <a:r>
              <a:rPr lang="fr-FR" sz="1600" b="1" dirty="0">
                <a:solidFill>
                  <a:srgbClr val="000000"/>
                </a:solidFill>
              </a:rPr>
              <a:t>Objectifs :</a:t>
            </a:r>
            <a:r>
              <a:rPr lang="fr-FR" sz="1600" b="1" dirty="0">
                <a:ea typeface="+mn-lt"/>
                <a:cs typeface="+mn-lt"/>
              </a:rPr>
              <a:t> </a:t>
            </a:r>
            <a:r>
              <a:rPr lang="fr-FR" sz="1600" dirty="0">
                <a:ea typeface="+mn-lt"/>
                <a:cs typeface="+mn-lt"/>
              </a:rPr>
              <a:t>R</a:t>
            </a:r>
            <a:r>
              <a:rPr lang="fr-FR" sz="1600" dirty="0">
                <a:effectLst/>
                <a:ea typeface="Calibri" panose="020F0502020204030204" pitchFamily="34" charset="0"/>
              </a:rPr>
              <a:t>éaliser un travail de fond pour faire évoluer les normes culturelles et sociales et présenter la sobriété sous un autre angle que celui de la privation et de la restriction, </a:t>
            </a:r>
            <a:r>
              <a:rPr lang="fr-FR" sz="1600" dirty="0">
                <a:ea typeface="Calibri" panose="020F0502020204030204" pitchFamily="34" charset="0"/>
              </a:rPr>
              <a:t>sortir du </a:t>
            </a:r>
            <a:r>
              <a:rPr lang="fr-FR" sz="1600" dirty="0">
                <a:effectLst/>
                <a:ea typeface="Calibri" panose="020F0502020204030204" pitchFamily="34" charset="0"/>
              </a:rPr>
              <a:t>récit de la société de consommation.</a:t>
            </a:r>
          </a:p>
          <a:p>
            <a:r>
              <a:rPr lang="fr-FR" sz="1600" dirty="0">
                <a:effectLst/>
                <a:ea typeface="Calibri" panose="020F0502020204030204" pitchFamily="34" charset="0"/>
              </a:rPr>
              <a:t> </a:t>
            </a:r>
          </a:p>
          <a:p>
            <a:pPr lvl="0">
              <a:lnSpc>
                <a:spcPct val="105000"/>
              </a:lnSpc>
            </a:pPr>
            <a:r>
              <a:rPr lang="fr-FR" sz="1600" b="1" dirty="0">
                <a:effectLst/>
                <a:ea typeface="Times New Roman" panose="02020603050405020304" pitchFamily="18" charset="0"/>
              </a:rPr>
              <a:t>🔭  Questionner et comprendre les modes de vie</a:t>
            </a:r>
            <a:r>
              <a:rPr lang="fr-FR" sz="1600" dirty="0">
                <a:effectLst/>
                <a:ea typeface="Times New Roman" panose="02020603050405020304" pitchFamily="18" charset="0"/>
              </a:rPr>
              <a:t> : interroger les aspirations profondes des </a:t>
            </a:r>
            <a:r>
              <a:rPr lang="fr-FR" sz="1600" dirty="0" err="1">
                <a:effectLst/>
                <a:ea typeface="Times New Roman" panose="02020603050405020304" pitchFamily="18" charset="0"/>
              </a:rPr>
              <a:t>habitant·es</a:t>
            </a:r>
            <a:r>
              <a:rPr lang="fr-FR" sz="1600" dirty="0">
                <a:effectLst/>
                <a:ea typeface="Times New Roman" panose="02020603050405020304" pitchFamily="18" charset="0"/>
              </a:rPr>
              <a:t> </a:t>
            </a:r>
            <a:br>
              <a:rPr lang="fr-FR" sz="1600" dirty="0">
                <a:effectLst/>
                <a:ea typeface="Times New Roman" panose="02020603050405020304" pitchFamily="18" charset="0"/>
              </a:rPr>
            </a:br>
            <a:r>
              <a:rPr lang="fr-FR" sz="1600" dirty="0">
                <a:effectLst/>
                <a:ea typeface="Times New Roman" panose="02020603050405020304" pitchFamily="18" charset="0"/>
              </a:rPr>
              <a:t>pour faire apparaître des leviers de changement possibles (recherche en SHS) ;</a:t>
            </a:r>
          </a:p>
          <a:p>
            <a:pPr lvl="0">
              <a:lnSpc>
                <a:spcPct val="105000"/>
              </a:lnSpc>
            </a:pPr>
            <a:endParaRPr lang="fr-FR" sz="1600" dirty="0">
              <a:effectLst/>
              <a:ea typeface="Calibri" panose="020F0502020204030204" pitchFamily="34" charset="0"/>
            </a:endParaRPr>
          </a:p>
          <a:p>
            <a:pPr lvl="0">
              <a:lnSpc>
                <a:spcPct val="105000"/>
              </a:lnSpc>
            </a:pPr>
            <a:r>
              <a:rPr lang="fr-FR" sz="1600" b="1" dirty="0">
                <a:effectLst/>
                <a:ea typeface="Times New Roman" panose="02020603050405020304" pitchFamily="18" charset="0"/>
              </a:rPr>
              <a:t>📖   </a:t>
            </a:r>
            <a:r>
              <a:rPr lang="fr-FR" sz="1600" b="1" dirty="0" err="1">
                <a:effectLst/>
                <a:ea typeface="Times New Roman" panose="02020603050405020304" pitchFamily="18" charset="0"/>
              </a:rPr>
              <a:t>Co-construire</a:t>
            </a:r>
            <a:r>
              <a:rPr lang="fr-FR" sz="1600" b="1" dirty="0">
                <a:effectLst/>
                <a:ea typeface="Times New Roman" panose="02020603050405020304" pitchFamily="18" charset="0"/>
              </a:rPr>
              <a:t> de nouveaux</a:t>
            </a:r>
            <a:r>
              <a:rPr lang="fr-FR" sz="1600" dirty="0">
                <a:effectLst/>
                <a:ea typeface="Times New Roman" panose="02020603050405020304" pitchFamily="18" charset="0"/>
              </a:rPr>
              <a:t> récits alternatifs dont la sobriété et le collectif seront les piliers (ateliers)</a:t>
            </a:r>
          </a:p>
          <a:p>
            <a:pPr lvl="0">
              <a:lnSpc>
                <a:spcPct val="105000"/>
              </a:lnSpc>
            </a:pPr>
            <a:endParaRPr lang="fr-FR" sz="1600" dirty="0">
              <a:effectLst/>
              <a:ea typeface="Calibri" panose="020F0502020204030204" pitchFamily="34" charset="0"/>
            </a:endParaRPr>
          </a:p>
          <a:p>
            <a:pPr lvl="0">
              <a:lnSpc>
                <a:spcPct val="105000"/>
              </a:lnSpc>
              <a:spcAft>
                <a:spcPts val="800"/>
              </a:spcAft>
            </a:pPr>
            <a:r>
              <a:rPr lang="fr-FR" sz="1600" dirty="0">
                <a:effectLst/>
                <a:ea typeface="Times New Roman" panose="02020603050405020304" pitchFamily="18" charset="0"/>
              </a:rPr>
              <a:t>✨  Diffuser largement, mobiliser ces nouveaux récits pour </a:t>
            </a:r>
            <a:r>
              <a:rPr lang="fr-FR" sz="1600" b="1" dirty="0">
                <a:effectLst/>
                <a:ea typeface="Times New Roman" panose="02020603050405020304" pitchFamily="18" charset="0"/>
              </a:rPr>
              <a:t>faire passer à l’action</a:t>
            </a:r>
            <a:r>
              <a:rPr lang="fr-FR" sz="1600" b="1" dirty="0">
                <a:ea typeface="Times New Roman" panose="02020603050405020304" pitchFamily="18" charset="0"/>
              </a:rPr>
              <a:t> </a:t>
            </a:r>
            <a:r>
              <a:rPr lang="fr-FR" sz="1600" dirty="0">
                <a:ea typeface="Times New Roman" panose="02020603050405020304" pitchFamily="18" charset="0"/>
              </a:rPr>
              <a:t>(acteurs culturels).</a:t>
            </a:r>
            <a:endParaRPr lang="fr-FR" sz="16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01185A0-17A9-4774-AA77-11D652091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496200" y="595144"/>
            <a:ext cx="1092300" cy="7110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86D5ED5-18E0-44AA-8BC7-6D493FF8D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017388" y="523103"/>
            <a:ext cx="1092300" cy="7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AAD56D-A4FD-4008-9FFD-59D4E6788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5600"/>
            <a:ext cx="12287250" cy="1325563"/>
          </a:xfrm>
        </p:spPr>
        <p:txBody>
          <a:bodyPr/>
          <a:lstStyle/>
          <a:p>
            <a:r>
              <a:rPr lang="fr-FR" dirty="0"/>
              <a:t>Projet mise en récit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3C98160-ECCB-4EA8-BF61-DD99DDEC2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496200" y="595144"/>
            <a:ext cx="1092300" cy="7110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D32406E-8879-451B-B3FE-5B6A2B1FD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017388" y="523103"/>
            <a:ext cx="1092300" cy="711095"/>
          </a:xfrm>
          <a:prstGeom prst="rect">
            <a:avLst/>
          </a:prstGeom>
        </p:spPr>
      </p:pic>
      <p:pic>
        <p:nvPicPr>
          <p:cNvPr id="13" name="Image 12" descr="Une image contenant sombre, ciel nocturne&#10;&#10;Description générée automatiquement">
            <a:extLst>
              <a:ext uri="{FF2B5EF4-FFF2-40B4-BE49-F238E27FC236}">
                <a16:creationId xmlns:a16="http://schemas.microsoft.com/office/drawing/2014/main" id="{9E5CEAF9-E2F2-4F43-834C-2C11B54B7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05" y="2153019"/>
            <a:ext cx="1431154" cy="1431154"/>
          </a:xfrm>
          <a:prstGeom prst="rect">
            <a:avLst/>
          </a:prstGeom>
        </p:spPr>
      </p:pic>
      <p:pic>
        <p:nvPicPr>
          <p:cNvPr id="15" name="Image 14" descr="Une image contenant sombre, ciel nocturne&#10;&#10;Description générée automatiquement">
            <a:extLst>
              <a:ext uri="{FF2B5EF4-FFF2-40B4-BE49-F238E27FC236}">
                <a16:creationId xmlns:a16="http://schemas.microsoft.com/office/drawing/2014/main" id="{E99FF98B-8447-4AC7-8AAA-D3EAE62C83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847" y="4262047"/>
            <a:ext cx="1425753" cy="1431154"/>
          </a:xfrm>
          <a:prstGeom prst="rect">
            <a:avLst/>
          </a:prstGeom>
        </p:spPr>
      </p:pic>
      <p:pic>
        <p:nvPicPr>
          <p:cNvPr id="17" name="Image 16" descr="Une image contenant sombre, silhouette, ciel nocturne&#10;&#10;Description générée automatiquement">
            <a:extLst>
              <a:ext uri="{FF2B5EF4-FFF2-40B4-BE49-F238E27FC236}">
                <a16:creationId xmlns:a16="http://schemas.microsoft.com/office/drawing/2014/main" id="{5C199415-64E0-4A2B-B214-23C3C81AF3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23" y="4504720"/>
            <a:ext cx="1425753" cy="1431154"/>
          </a:xfrm>
          <a:prstGeom prst="rect">
            <a:avLst/>
          </a:prstGeom>
        </p:spPr>
      </p:pic>
      <p:pic>
        <p:nvPicPr>
          <p:cNvPr id="19" name="Image 18" descr="Une image contenant texte, sombre, ciel nocturne&#10;&#10;Description générée automatiquement">
            <a:extLst>
              <a:ext uri="{FF2B5EF4-FFF2-40B4-BE49-F238E27FC236}">
                <a16:creationId xmlns:a16="http://schemas.microsoft.com/office/drawing/2014/main" id="{FF5AC337-055C-4DD4-80D7-EA3D9F371E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825" y="4397459"/>
            <a:ext cx="1431154" cy="1431154"/>
          </a:xfrm>
          <a:prstGeom prst="rect">
            <a:avLst/>
          </a:prstGeom>
        </p:spPr>
      </p:pic>
      <p:pic>
        <p:nvPicPr>
          <p:cNvPr id="21" name="Image 20" descr="Une image contenant texte, ciel nocturne&#10;&#10;Description générée automatiquement">
            <a:extLst>
              <a:ext uri="{FF2B5EF4-FFF2-40B4-BE49-F238E27FC236}">
                <a16:creationId xmlns:a16="http://schemas.microsoft.com/office/drawing/2014/main" id="{65CEE1FC-F5EF-4FA4-9C2D-E78870AF24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511" y="3738827"/>
            <a:ext cx="1425753" cy="1431154"/>
          </a:xfrm>
          <a:prstGeom prst="rect">
            <a:avLst/>
          </a:prstGeom>
        </p:spPr>
      </p:pic>
      <p:pic>
        <p:nvPicPr>
          <p:cNvPr id="23" name="Image 22" descr="Une image contenant sombre, ciel nocturne&#10;&#10;Description générée automatiquement">
            <a:extLst>
              <a:ext uri="{FF2B5EF4-FFF2-40B4-BE49-F238E27FC236}">
                <a16:creationId xmlns:a16="http://schemas.microsoft.com/office/drawing/2014/main" id="{15519A1A-803A-4DE1-8425-00539586EC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060" y="1842974"/>
            <a:ext cx="1425753" cy="1431154"/>
          </a:xfrm>
          <a:prstGeom prst="rect">
            <a:avLst/>
          </a:prstGeom>
        </p:spPr>
      </p:pic>
      <p:pic>
        <p:nvPicPr>
          <p:cNvPr id="25" name="Image 24" descr="Une image contenant sombre, ciel nocturne&#10;&#10;Description générée automatiquement">
            <a:extLst>
              <a:ext uri="{FF2B5EF4-FFF2-40B4-BE49-F238E27FC236}">
                <a16:creationId xmlns:a16="http://schemas.microsoft.com/office/drawing/2014/main" id="{6BDE5D5D-551F-4A43-82D9-2C180D043F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595" y="1681163"/>
            <a:ext cx="1431154" cy="143115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64EF05D-F1CF-4B73-81B2-FECED7C904D3}"/>
              </a:ext>
            </a:extLst>
          </p:cNvPr>
          <p:cNvSpPr txBox="1"/>
          <p:nvPr/>
        </p:nvSpPr>
        <p:spPr>
          <a:xfrm>
            <a:off x="752485" y="5113036"/>
            <a:ext cx="335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+mj-lt"/>
              </a:rPr>
              <a:t>2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8F6951F-073B-4227-86C4-7008151F83FF}"/>
              </a:ext>
            </a:extLst>
          </p:cNvPr>
          <p:cNvSpPr txBox="1"/>
          <p:nvPr/>
        </p:nvSpPr>
        <p:spPr>
          <a:xfrm>
            <a:off x="788146" y="2423174"/>
            <a:ext cx="335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+mj-lt"/>
              </a:rPr>
              <a:t>1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3F88351-DC92-4E3F-A454-34A8CEB1669F}"/>
              </a:ext>
            </a:extLst>
          </p:cNvPr>
          <p:cNvSpPr txBox="1"/>
          <p:nvPr/>
        </p:nvSpPr>
        <p:spPr>
          <a:xfrm>
            <a:off x="3473044" y="4342415"/>
            <a:ext cx="335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+mj-lt"/>
              </a:rPr>
              <a:t>3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A84075E-B411-4A48-A220-E483DDA69995}"/>
              </a:ext>
            </a:extLst>
          </p:cNvPr>
          <p:cNvSpPr txBox="1"/>
          <p:nvPr/>
        </p:nvSpPr>
        <p:spPr>
          <a:xfrm>
            <a:off x="4883862" y="2502860"/>
            <a:ext cx="335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+mj-lt"/>
              </a:rPr>
              <a:t>4</a:t>
            </a:r>
            <a:endParaRPr lang="fr-FR" sz="3600" dirty="0">
              <a:latin typeface="+mj-lt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DEB0100-39C8-4F1A-AA12-7D1B75809536}"/>
              </a:ext>
            </a:extLst>
          </p:cNvPr>
          <p:cNvSpPr txBox="1"/>
          <p:nvPr/>
        </p:nvSpPr>
        <p:spPr>
          <a:xfrm>
            <a:off x="6356556" y="5113036"/>
            <a:ext cx="335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+mj-lt"/>
              </a:rPr>
              <a:t>5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3484894-7696-4F83-B553-F8790B8283E6}"/>
              </a:ext>
            </a:extLst>
          </p:cNvPr>
          <p:cNvSpPr txBox="1"/>
          <p:nvPr/>
        </p:nvSpPr>
        <p:spPr>
          <a:xfrm>
            <a:off x="8612039" y="2575590"/>
            <a:ext cx="335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+mj-lt"/>
              </a:rPr>
              <a:t>6</a:t>
            </a:r>
            <a:endParaRPr lang="fr-FR" sz="3600" dirty="0">
              <a:latin typeface="+mj-lt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6B9401A-247D-4C5D-A1FF-19F6C3E949E4}"/>
              </a:ext>
            </a:extLst>
          </p:cNvPr>
          <p:cNvSpPr txBox="1"/>
          <p:nvPr/>
        </p:nvSpPr>
        <p:spPr>
          <a:xfrm>
            <a:off x="9810575" y="4964065"/>
            <a:ext cx="335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+mj-lt"/>
              </a:rPr>
              <a:t>7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B3D51503-4A7A-46F8-BAB2-91A4C5B5E8FB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35" y="3270042"/>
            <a:ext cx="789434" cy="141732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20652A6D-4CBD-4968-87B7-F84ED549AD74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356" y="2764470"/>
            <a:ext cx="704089" cy="91745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7869F51B-F280-4367-B93A-9235D858927E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883" y="5103396"/>
            <a:ext cx="1088138" cy="1030226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53B48193-AF40-4A5E-8532-CB0CFD0C49FE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594" y="3233703"/>
            <a:ext cx="1197866" cy="121615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AD048287-C6C1-439D-9B0D-897AC9F79A0D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151" y="3360957"/>
            <a:ext cx="762002" cy="981458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46F65866-915D-4D19-8F07-6090C0FA8793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440" y="3718537"/>
            <a:ext cx="1493523" cy="2136652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2388E84D-DBE0-40B3-A163-5B5E9F0B2544}"/>
              </a:ext>
            </a:extLst>
          </p:cNvPr>
          <p:cNvSpPr txBox="1"/>
          <p:nvPr/>
        </p:nvSpPr>
        <p:spPr>
          <a:xfrm>
            <a:off x="1473497" y="3613110"/>
            <a:ext cx="877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COPIL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C4A9DE0-85AA-4232-8D5D-8EC30029D24A}"/>
              </a:ext>
            </a:extLst>
          </p:cNvPr>
          <p:cNvSpPr txBox="1"/>
          <p:nvPr/>
        </p:nvSpPr>
        <p:spPr>
          <a:xfrm>
            <a:off x="961449" y="5769265"/>
            <a:ext cx="16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Financement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B46499A7-00B9-455B-98C8-B97F7BD1258E}"/>
              </a:ext>
            </a:extLst>
          </p:cNvPr>
          <p:cNvSpPr txBox="1"/>
          <p:nvPr/>
        </p:nvSpPr>
        <p:spPr>
          <a:xfrm>
            <a:off x="5308136" y="3151530"/>
            <a:ext cx="138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Etude SHS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0DF140C2-FDFA-4B63-8D53-DE57687906A6}"/>
              </a:ext>
            </a:extLst>
          </p:cNvPr>
          <p:cNvSpPr txBox="1"/>
          <p:nvPr/>
        </p:nvSpPr>
        <p:spPr>
          <a:xfrm>
            <a:off x="3651902" y="5134750"/>
            <a:ext cx="201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Co-construction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FA6DE10C-254C-4251-AC1F-2B0B69FAEDAC}"/>
              </a:ext>
            </a:extLst>
          </p:cNvPr>
          <p:cNvSpPr txBox="1"/>
          <p:nvPr/>
        </p:nvSpPr>
        <p:spPr>
          <a:xfrm>
            <a:off x="6410303" y="5898601"/>
            <a:ext cx="194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Sensibilisation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F94331EE-000D-4B78-9CDF-8B2581667A58}"/>
              </a:ext>
            </a:extLst>
          </p:cNvPr>
          <p:cNvSpPr txBox="1"/>
          <p:nvPr/>
        </p:nvSpPr>
        <p:spPr>
          <a:xfrm>
            <a:off x="9997473" y="5756707"/>
            <a:ext cx="1536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Vers un futur radieux !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22E5076D-662E-4E2B-802B-B8C47A84DA21}"/>
              </a:ext>
            </a:extLst>
          </p:cNvPr>
          <p:cNvSpPr txBox="1"/>
          <p:nvPr/>
        </p:nvSpPr>
        <p:spPr>
          <a:xfrm>
            <a:off x="8779873" y="3106570"/>
            <a:ext cx="194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Aux habitants</a:t>
            </a:r>
            <a:br>
              <a:rPr lang="fr-FR" b="1" dirty="0"/>
            </a:br>
            <a:r>
              <a:rPr lang="fr-FR" b="1" dirty="0"/>
              <a:t>de jouer !</a:t>
            </a:r>
          </a:p>
        </p:txBody>
      </p:sp>
    </p:spTree>
    <p:extLst>
      <p:ext uri="{BB962C8B-B14F-4D97-AF65-F5344CB8AC3E}">
        <p14:creationId xmlns:p14="http://schemas.microsoft.com/office/powerpoint/2010/main" val="98833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546A3F-1C46-4516-A90D-E17E9E70B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6" y="285708"/>
            <a:ext cx="12193176" cy="1316156"/>
          </a:xfrm>
        </p:spPr>
        <p:txBody>
          <a:bodyPr lIns="288000" tIns="324000" rIns="91440" bIns="45720" anchor="t"/>
          <a:lstStyle/>
          <a:p>
            <a:r>
              <a:rPr lang="fr-FR">
                <a:solidFill>
                  <a:srgbClr val="163C6A"/>
                </a:solidFill>
                <a:latin typeface="DK Liquid Embrace"/>
              </a:rPr>
              <a:t>SARE, MAR et post-</a:t>
            </a:r>
            <a:r>
              <a:rPr lang="fr-FR" err="1">
                <a:solidFill>
                  <a:srgbClr val="163C6A"/>
                </a:solidFill>
                <a:latin typeface="DK Liquid Embrace"/>
              </a:rPr>
              <a:t>sare</a:t>
            </a:r>
            <a:endParaRPr lang="fr-FR" err="1">
              <a:solidFill>
                <a:srgbClr val="163C6A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1425493-E8FF-4849-8D42-7B2F7C527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094499" y="483202"/>
            <a:ext cx="1419225" cy="9239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ACA8021-07B4-47A9-977B-DDA288B06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12938" y="395229"/>
            <a:ext cx="1419225" cy="9239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D0F49F0-B507-46C8-9B7E-B0EF66E4C2F0}"/>
              </a:ext>
            </a:extLst>
          </p:cNvPr>
          <p:cNvSpPr txBox="1"/>
          <p:nvPr/>
        </p:nvSpPr>
        <p:spPr>
          <a:xfrm>
            <a:off x="1121740" y="1526584"/>
            <a:ext cx="10188833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85800" fontAlgn="ctr"/>
            <a:r>
              <a:rPr lang="fr-FR" sz="2000" b="1">
                <a:solidFill>
                  <a:schemeClr val="accent2"/>
                </a:solidFill>
                <a:latin typeface="+mj-lt"/>
              </a:rPr>
              <a:t>ALEC espace France </a:t>
            </a:r>
            <a:r>
              <a:rPr lang="fr-FR" sz="2000" b="1" err="1">
                <a:solidFill>
                  <a:schemeClr val="accent2"/>
                </a:solidFill>
                <a:latin typeface="+mj-lt"/>
              </a:rPr>
              <a:t>rénov</a:t>
            </a:r>
            <a:r>
              <a:rPr lang="fr-FR" sz="2000" b="1">
                <a:solidFill>
                  <a:schemeClr val="accent2"/>
                </a:solidFill>
                <a:latin typeface="+mj-lt"/>
              </a:rPr>
              <a:t> + </a:t>
            </a:r>
            <a:r>
              <a:rPr lang="fr-FR" sz="2000" b="1" err="1">
                <a:solidFill>
                  <a:schemeClr val="accent2"/>
                </a:solidFill>
                <a:latin typeface="+mj-lt"/>
              </a:rPr>
              <a:t>écotravo</a:t>
            </a:r>
            <a:endParaRPr lang="fr-FR" sz="2000" i="1" err="1">
              <a:solidFill>
                <a:schemeClr val="accent2"/>
              </a:solidFill>
              <a:latin typeface="DIN"/>
            </a:endParaRPr>
          </a:p>
          <a:p>
            <a:pPr marL="971550" indent="-285750">
              <a:buFont typeface="Wingdings"/>
              <a:buChar char="Ø"/>
            </a:pPr>
            <a:r>
              <a:rPr lang="fr-FR" sz="1600">
                <a:solidFill>
                  <a:srgbClr val="000000"/>
                </a:solidFill>
                <a:latin typeface="DIN"/>
              </a:rPr>
              <a:t>Information, conseil et permanences délocalisées sur Liffré Cormier Co.</a:t>
            </a:r>
            <a:endParaRPr lang="fr-FR" sz="1600">
              <a:solidFill>
                <a:schemeClr val="accent2"/>
              </a:solidFill>
              <a:latin typeface="DIN"/>
            </a:endParaRPr>
          </a:p>
          <a:p>
            <a:pPr marL="971550" indent="-285750">
              <a:buFont typeface="Wingdings"/>
              <a:buChar char="Ø"/>
            </a:pPr>
            <a:r>
              <a:rPr lang="fr-FR" sz="1600">
                <a:solidFill>
                  <a:srgbClr val="000000"/>
                </a:solidFill>
                <a:latin typeface="DIN"/>
              </a:rPr>
              <a:t>Information, conseil, accompagnement, animations, dans le cadre d'</a:t>
            </a:r>
            <a:r>
              <a:rPr lang="fr-FR" sz="1600" err="1">
                <a:solidFill>
                  <a:srgbClr val="000000"/>
                </a:solidFill>
                <a:latin typeface="DIN"/>
              </a:rPr>
              <a:t>écoTravo</a:t>
            </a:r>
            <a:r>
              <a:rPr lang="fr-FR" sz="1600">
                <a:solidFill>
                  <a:srgbClr val="000000"/>
                </a:solidFill>
                <a:latin typeface="DIN"/>
              </a:rPr>
              <a:t> sur Rennes Métropole</a:t>
            </a:r>
            <a:endParaRPr lang="fr-FR" sz="1600"/>
          </a:p>
          <a:p>
            <a:pPr marL="685800"/>
            <a:endParaRPr lang="fr-FR" sz="1600">
              <a:solidFill>
                <a:srgbClr val="000000"/>
              </a:solidFill>
              <a:latin typeface="DIN"/>
            </a:endParaRPr>
          </a:p>
          <a:p>
            <a:pPr marL="685800"/>
            <a:r>
              <a:rPr lang="fr-FR" sz="1600" b="1">
                <a:solidFill>
                  <a:srgbClr val="000000"/>
                </a:solidFill>
                <a:latin typeface="DIN"/>
              </a:rPr>
              <a:t>Environ 900 jours</a:t>
            </a:r>
            <a:r>
              <a:rPr lang="fr-FR" sz="1600">
                <a:solidFill>
                  <a:srgbClr val="000000"/>
                </a:solidFill>
                <a:latin typeface="DIN"/>
              </a:rPr>
              <a:t> par an répartis sur 6 conseillers + le standard + la responsable de pôle.</a:t>
            </a:r>
          </a:p>
          <a:p>
            <a:pPr marL="685800"/>
            <a:r>
              <a:rPr lang="fr-FR" sz="1600">
                <a:solidFill>
                  <a:srgbClr val="000000"/>
                </a:solidFill>
                <a:latin typeface="DIN"/>
              </a:rPr>
              <a:t>Dont environ </a:t>
            </a:r>
            <a:r>
              <a:rPr lang="fr-FR" sz="1600" b="1">
                <a:solidFill>
                  <a:srgbClr val="000000"/>
                </a:solidFill>
                <a:latin typeface="DIN"/>
              </a:rPr>
              <a:t>300 jours accompagnement</a:t>
            </a:r>
            <a:r>
              <a:rPr lang="fr-FR" sz="1600">
                <a:solidFill>
                  <a:srgbClr val="000000"/>
                </a:solidFill>
                <a:latin typeface="DIN"/>
              </a:rPr>
              <a:t>/aides </a:t>
            </a:r>
            <a:r>
              <a:rPr lang="fr-FR" sz="1600" err="1">
                <a:solidFill>
                  <a:srgbClr val="000000"/>
                </a:solidFill>
                <a:latin typeface="DIN"/>
              </a:rPr>
              <a:t>écoTravo</a:t>
            </a:r>
            <a:r>
              <a:rPr lang="fr-FR" sz="1600">
                <a:solidFill>
                  <a:srgbClr val="000000"/>
                </a:solidFill>
                <a:latin typeface="DIN"/>
              </a:rPr>
              <a:t>.</a:t>
            </a:r>
          </a:p>
          <a:p>
            <a:pPr marL="685800"/>
            <a:r>
              <a:rPr lang="fr-FR" sz="1600">
                <a:solidFill>
                  <a:srgbClr val="000000"/>
                </a:solidFill>
                <a:latin typeface="DIN"/>
              </a:rPr>
              <a:t>Financement par les EPCI + Région-CEE dans le cadre de la convention SARE.</a:t>
            </a:r>
          </a:p>
          <a:p>
            <a:pPr marL="685800"/>
            <a:endParaRPr lang="fr-FR" sz="1600">
              <a:solidFill>
                <a:srgbClr val="000000"/>
              </a:solidFill>
              <a:latin typeface="DIN"/>
            </a:endParaRPr>
          </a:p>
          <a:p>
            <a:pPr marL="685800"/>
            <a:r>
              <a:rPr lang="fr-FR" sz="2000" b="1">
                <a:solidFill>
                  <a:schemeClr val="accent2"/>
                </a:solidFill>
                <a:latin typeface="DK Liquid Embrace"/>
              </a:rPr>
              <a:t>SARE jusqu'en décembre 2023 et après ?</a:t>
            </a:r>
            <a:endParaRPr lang="fr-FR" sz="2000">
              <a:solidFill>
                <a:schemeClr val="accent2"/>
              </a:solidFill>
              <a:latin typeface="DIN"/>
            </a:endParaRPr>
          </a:p>
          <a:p>
            <a:pPr marL="685800"/>
            <a:r>
              <a:rPr lang="fr-FR" sz="1600">
                <a:solidFill>
                  <a:srgbClr val="000000"/>
                </a:solidFill>
                <a:latin typeface="DIN"/>
              </a:rPr>
              <a:t>Poursuite du financement des espaces France </a:t>
            </a:r>
            <a:r>
              <a:rPr lang="fr-FR" sz="1600" err="1">
                <a:solidFill>
                  <a:srgbClr val="000000"/>
                </a:solidFill>
                <a:latin typeface="DIN"/>
              </a:rPr>
              <a:t>Rénov</a:t>
            </a:r>
            <a:r>
              <a:rPr lang="fr-FR" sz="1600">
                <a:solidFill>
                  <a:srgbClr val="000000"/>
                </a:solidFill>
                <a:latin typeface="DIN"/>
              </a:rPr>
              <a:t> sur l'information et le conseil, mais pas sur l'accompagnement.</a:t>
            </a:r>
            <a:endParaRPr lang="fr-FR"/>
          </a:p>
          <a:p>
            <a:pPr marL="685800"/>
            <a:endParaRPr lang="fr-FR" sz="1600">
              <a:solidFill>
                <a:srgbClr val="000000"/>
              </a:solidFill>
              <a:latin typeface="DIN"/>
            </a:endParaRPr>
          </a:p>
          <a:p>
            <a:pPr marL="685800"/>
            <a:r>
              <a:rPr lang="fr-FR" sz="2000" b="1">
                <a:solidFill>
                  <a:schemeClr val="accent2"/>
                </a:solidFill>
                <a:latin typeface="DK Liquid Embrace"/>
              </a:rPr>
              <a:t>Mon accompagnateur </a:t>
            </a:r>
            <a:r>
              <a:rPr lang="fr-FR" sz="2000" b="1" err="1">
                <a:solidFill>
                  <a:schemeClr val="accent2"/>
                </a:solidFill>
                <a:latin typeface="DK Liquid Embrace"/>
              </a:rPr>
              <a:t>renov</a:t>
            </a:r>
            <a:r>
              <a:rPr lang="fr-FR" sz="2000" b="1">
                <a:solidFill>
                  <a:schemeClr val="accent2"/>
                </a:solidFill>
                <a:latin typeface="DK Liquid Embrace"/>
              </a:rPr>
              <a:t>'</a:t>
            </a:r>
            <a:endParaRPr lang="fr-FR" sz="2000">
              <a:solidFill>
                <a:schemeClr val="accent2"/>
              </a:solidFill>
              <a:latin typeface="DIN"/>
            </a:endParaRPr>
          </a:p>
          <a:p>
            <a:pPr marL="685800"/>
            <a:r>
              <a:rPr lang="fr-FR" sz="1600">
                <a:solidFill>
                  <a:srgbClr val="000000"/>
                </a:solidFill>
                <a:latin typeface="DIN"/>
              </a:rPr>
              <a:t>Accompagnement = Mon Accompagnateur </a:t>
            </a:r>
            <a:r>
              <a:rPr lang="fr-FR" sz="1600" err="1">
                <a:solidFill>
                  <a:srgbClr val="000000"/>
                </a:solidFill>
                <a:latin typeface="DIN"/>
              </a:rPr>
              <a:t>Rénov</a:t>
            </a:r>
            <a:r>
              <a:rPr lang="fr-FR" sz="1600">
                <a:solidFill>
                  <a:srgbClr val="000000"/>
                </a:solidFill>
                <a:latin typeface="DIN"/>
              </a:rPr>
              <a:t>.</a:t>
            </a:r>
            <a:endParaRPr lang="fr-FR"/>
          </a:p>
          <a:p>
            <a:pPr marL="685800"/>
            <a:r>
              <a:rPr lang="fr-FR" sz="1600">
                <a:solidFill>
                  <a:srgbClr val="000000"/>
                </a:solidFill>
                <a:latin typeface="DIN"/>
              </a:rPr>
              <a:t>L'ALEC doit-elle ou souhaite t-elle se faire agréer MAR ?</a:t>
            </a: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EAC7F176-BCC9-D41B-6A96-ECF79812C2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135542"/>
              </p:ext>
            </p:extLst>
          </p:nvPr>
        </p:nvGraphicFramePr>
        <p:xfrm>
          <a:off x="1678459" y="5467864"/>
          <a:ext cx="9795634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7817">
                  <a:extLst>
                    <a:ext uri="{9D8B030D-6E8A-4147-A177-3AD203B41FA5}">
                      <a16:colId xmlns:a16="http://schemas.microsoft.com/office/drawing/2014/main" val="1862756110"/>
                    </a:ext>
                  </a:extLst>
                </a:gridCol>
                <a:gridCol w="4897817">
                  <a:extLst>
                    <a:ext uri="{9D8B030D-6E8A-4147-A177-3AD203B41FA5}">
                      <a16:colId xmlns:a16="http://schemas.microsoft.com/office/drawing/2014/main" val="1545670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Les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Les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73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/>
                        <a:t>Poursuivre voire renforcer l'accompagnement sur Rennes Métropole. </a:t>
                      </a:r>
                    </a:p>
                    <a:p>
                      <a:pPr lvl="0">
                        <a:buNone/>
                      </a:pPr>
                      <a:r>
                        <a:rPr lang="fr-FR" sz="1200"/>
                        <a:t>Plus de technique et de terrain pour certains conseillers.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Passer en prestation auprès des ménages et/ou Rennes Métropole ? Champ concurrentiel. Quel financement ?</a:t>
                      </a:r>
                    </a:p>
                    <a:p>
                      <a:pPr lvl="0">
                        <a:buNone/>
                      </a:pPr>
                      <a:r>
                        <a:rPr lang="fr-FR" sz="1200"/>
                        <a:t>Sous-traitance ou internalisation de l'audit (formation, logiciel, RGE).</a:t>
                      </a:r>
                    </a:p>
                    <a:p>
                      <a:pPr lvl="0">
                        <a:buNone/>
                      </a:pPr>
                      <a:r>
                        <a:rPr lang="fr-FR" sz="1200"/>
                        <a:t>Quid du plan de financement de l'ADIL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05681"/>
                  </a:ext>
                </a:extLst>
              </a:tr>
            </a:tbl>
          </a:graphicData>
        </a:graphic>
      </p:graphicFrame>
      <p:pic>
        <p:nvPicPr>
          <p:cNvPr id="4" name="Image 6">
            <a:extLst>
              <a:ext uri="{FF2B5EF4-FFF2-40B4-BE49-F238E27FC236}">
                <a16:creationId xmlns:a16="http://schemas.microsoft.com/office/drawing/2014/main" id="{C5A1C435-5D34-44BE-528F-8A67DCCB5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140" y="458230"/>
            <a:ext cx="1051097" cy="792892"/>
          </a:xfrm>
          <a:prstGeom prst="rect">
            <a:avLst/>
          </a:prstGeom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E9BCC3FC-08E5-F508-889F-3F0171C11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94" y="1524756"/>
            <a:ext cx="1661984" cy="966433"/>
          </a:xfrm>
          <a:prstGeom prst="rect">
            <a:avLst/>
          </a:prstGeom>
        </p:spPr>
      </p:pic>
      <p:pic>
        <p:nvPicPr>
          <p:cNvPr id="8" name="Image 8">
            <a:extLst>
              <a:ext uri="{FF2B5EF4-FFF2-40B4-BE49-F238E27FC236}">
                <a16:creationId xmlns:a16="http://schemas.microsoft.com/office/drawing/2014/main" id="{850D8B08-6458-8645-D15C-2FAA9370C6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3882" y="4188426"/>
            <a:ext cx="1531724" cy="1024582"/>
          </a:xfrm>
          <a:prstGeom prst="rect">
            <a:avLst/>
          </a:prstGeom>
        </p:spPr>
      </p:pic>
      <p:pic>
        <p:nvPicPr>
          <p:cNvPr id="9" name="Image 9">
            <a:extLst>
              <a:ext uri="{FF2B5EF4-FFF2-40B4-BE49-F238E27FC236}">
                <a16:creationId xmlns:a16="http://schemas.microsoft.com/office/drawing/2014/main" id="{4327FED7-1610-6E3E-2117-141136A0A3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421" y="2479075"/>
            <a:ext cx="853132" cy="95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52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7">
            <a:extLst>
              <a:ext uri="{FF2B5EF4-FFF2-40B4-BE49-F238E27FC236}">
                <a16:creationId xmlns:a16="http://schemas.microsoft.com/office/drawing/2014/main" id="{AE27DDD7-611B-039E-CF7E-4FB1B6B3C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474" y="4542533"/>
            <a:ext cx="3552237" cy="2203824"/>
          </a:xfrm>
          <a:prstGeom prst="rect">
            <a:avLst/>
          </a:prstGeom>
        </p:spPr>
      </p:pic>
      <p:pic>
        <p:nvPicPr>
          <p:cNvPr id="4" name="Image 6">
            <a:extLst>
              <a:ext uri="{FF2B5EF4-FFF2-40B4-BE49-F238E27FC236}">
                <a16:creationId xmlns:a16="http://schemas.microsoft.com/office/drawing/2014/main" id="{639741EA-FD99-0A90-80E5-715041466A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5" t="2461" r="-62" b="-448"/>
          <a:stretch/>
        </p:blipFill>
        <p:spPr>
          <a:xfrm>
            <a:off x="0" y="4020"/>
            <a:ext cx="12197656" cy="413100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6546A3F-1C46-4516-A90D-E17E9E70B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6880" y="680819"/>
            <a:ext cx="12193176" cy="1316156"/>
          </a:xfrm>
        </p:spPr>
        <p:txBody>
          <a:bodyPr lIns="288000" tIns="324000" rIns="91440" bIns="45720" anchor="t"/>
          <a:lstStyle/>
          <a:p>
            <a:r>
              <a:rPr lang="fr-FR" dirty="0">
                <a:solidFill>
                  <a:srgbClr val="163C6A"/>
                </a:solidFill>
                <a:latin typeface="DK Liquid Embrace"/>
              </a:rPr>
              <a:t>Projet Adaptation au CC</a:t>
            </a:r>
            <a:endParaRPr lang="fr-FR" dirty="0">
              <a:solidFill>
                <a:srgbClr val="163C6A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D0F49F0-B507-46C8-9B7E-B0EF66E4C2F0}"/>
              </a:ext>
            </a:extLst>
          </p:cNvPr>
          <p:cNvSpPr txBox="1"/>
          <p:nvPr/>
        </p:nvSpPr>
        <p:spPr>
          <a:xfrm>
            <a:off x="903723" y="2069524"/>
            <a:ext cx="8945127" cy="38164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85800"/>
            <a:endParaRPr lang="fr-FR" sz="1600" b="1" dirty="0">
              <a:solidFill>
                <a:srgbClr val="000000"/>
              </a:solidFill>
              <a:latin typeface="DIN"/>
            </a:endParaRPr>
          </a:p>
          <a:p>
            <a:pPr marL="685800" algn="ctr"/>
            <a:r>
              <a:rPr lang="fr-FR" b="1" dirty="0">
                <a:solidFill>
                  <a:schemeClr val="accent1"/>
                </a:solidFill>
                <a:latin typeface="DK Liquid Embrace"/>
              </a:rPr>
              <a:t>Pour des villes résilientes, essaimons les solutions !</a:t>
            </a:r>
            <a:endParaRPr lang="fr-FR" dirty="0">
              <a:solidFill>
                <a:schemeClr val="accent1"/>
              </a:solidFill>
              <a:ea typeface="+mn-lt"/>
              <a:cs typeface="+mn-lt"/>
            </a:endParaRPr>
          </a:p>
          <a:p>
            <a:pPr marL="685800" algn="ctr"/>
            <a:endParaRPr lang="fr-FR" sz="1600" b="1" dirty="0">
              <a:solidFill>
                <a:srgbClr val="000000"/>
              </a:solidFill>
              <a:latin typeface="DIN"/>
            </a:endParaRPr>
          </a:p>
          <a:p>
            <a:pPr marL="685800" algn="ctr"/>
            <a:r>
              <a:rPr lang="fr-FR" sz="1600" b="1" dirty="0">
                <a:solidFill>
                  <a:srgbClr val="000000"/>
                </a:solidFill>
                <a:latin typeface="DIN"/>
              </a:rPr>
              <a:t>🏆</a:t>
            </a:r>
            <a:r>
              <a:rPr lang="fr-FR" sz="1600" dirty="0"/>
              <a:t> </a:t>
            </a:r>
            <a:r>
              <a:rPr lang="fr-FR" sz="1600" b="1" dirty="0">
                <a:solidFill>
                  <a:srgbClr val="000000"/>
                </a:solidFill>
                <a:latin typeface="DIN"/>
              </a:rPr>
              <a:t>Lauréat de l'appel à projets Région Bretagne / ADEME Bretagne</a:t>
            </a:r>
            <a:br>
              <a:rPr lang="fr-FR" sz="1600" b="1" dirty="0">
                <a:solidFill>
                  <a:srgbClr val="000000"/>
                </a:solidFill>
                <a:latin typeface="DIN"/>
              </a:rPr>
            </a:br>
            <a:r>
              <a:rPr lang="fr-FR" sz="1600" b="1" dirty="0">
                <a:solidFill>
                  <a:srgbClr val="000000"/>
                </a:solidFill>
              </a:rPr>
              <a:t>💰  </a:t>
            </a:r>
            <a:r>
              <a:rPr lang="fr-FR" sz="1600" b="1" dirty="0"/>
              <a:t>2 ans – 70 000 €</a:t>
            </a:r>
          </a:p>
          <a:p>
            <a:pPr marL="685800"/>
            <a:endParaRPr lang="fr-FR" sz="1600" dirty="0"/>
          </a:p>
          <a:p>
            <a:pPr marL="685800"/>
            <a:r>
              <a:rPr lang="fr-FR" sz="1600" b="1" dirty="0">
                <a:solidFill>
                  <a:srgbClr val="000000"/>
                </a:solidFill>
                <a:latin typeface="DIN"/>
              </a:rPr>
              <a:t>Objectifs</a:t>
            </a:r>
            <a:r>
              <a:rPr lang="fr-FR" sz="1600" dirty="0">
                <a:solidFill>
                  <a:srgbClr val="000000"/>
                </a:solidFill>
                <a:latin typeface="DIN"/>
              </a:rPr>
              <a:t> :</a:t>
            </a:r>
            <a:r>
              <a:rPr lang="fr-FR" sz="1600" b="1" dirty="0">
                <a:ea typeface="+mn-lt"/>
                <a:cs typeface="+mn-lt"/>
              </a:rPr>
              <a:t>adapter le territoire aux conséquences du changement climatique, à travers des opérations d’aménagement en milieu urbain</a:t>
            </a:r>
            <a:r>
              <a:rPr lang="fr-FR" sz="1600" dirty="0">
                <a:ea typeface="+mn-lt"/>
                <a:cs typeface="+mn-lt"/>
              </a:rPr>
              <a:t>, exemplaires en matière de végétalisation, de préservation de la ressource en eau, de la biodiversité et du bien-être des habitants, en cohérence avec les actions d’atténuation. </a:t>
            </a:r>
          </a:p>
          <a:p>
            <a:pPr marL="685800"/>
            <a:endParaRPr lang="fr-FR" sz="1600" dirty="0">
              <a:solidFill>
                <a:srgbClr val="000000"/>
              </a:solidFill>
              <a:latin typeface="DIN"/>
            </a:endParaRPr>
          </a:p>
          <a:p>
            <a:pPr marL="685800"/>
            <a:r>
              <a:rPr lang="fr-FR" sz="1600" dirty="0">
                <a:solidFill>
                  <a:srgbClr val="000000"/>
                </a:solidFill>
                <a:latin typeface="DIN"/>
              </a:rPr>
              <a:t>Lancement d'un </a:t>
            </a:r>
            <a:r>
              <a:rPr lang="fr-FR" sz="1600" b="1" dirty="0">
                <a:solidFill>
                  <a:schemeClr val="accent1"/>
                </a:solidFill>
                <a:latin typeface="DIN"/>
              </a:rPr>
              <a:t>appel à manifestation </a:t>
            </a:r>
            <a:r>
              <a:rPr lang="fr-FR" sz="1600" dirty="0">
                <a:solidFill>
                  <a:srgbClr val="000000"/>
                </a:solidFill>
                <a:latin typeface="DIN"/>
              </a:rPr>
              <a:t>auprès des communes de Rennes Métropole pour l'accompagnement de </a:t>
            </a:r>
            <a:r>
              <a:rPr lang="fr-FR" sz="1600" b="1" dirty="0">
                <a:solidFill>
                  <a:srgbClr val="000000"/>
                </a:solidFill>
                <a:latin typeface="DIN"/>
              </a:rPr>
              <a:t>3 projets d'aménagement</a:t>
            </a:r>
            <a:r>
              <a:rPr lang="fr-FR" sz="1600" dirty="0">
                <a:solidFill>
                  <a:srgbClr val="000000"/>
                </a:solidFill>
                <a:latin typeface="DIN"/>
              </a:rPr>
              <a:t> : cour d'école, espace public, ZAC...</a:t>
            </a:r>
          </a:p>
          <a:p>
            <a:pPr marL="685800"/>
            <a:endParaRPr lang="fr-FR" sz="1600" dirty="0">
              <a:solidFill>
                <a:srgbClr val="000000"/>
              </a:solidFill>
              <a:latin typeface="DIN"/>
            </a:endParaRPr>
          </a:p>
          <a:p>
            <a:pPr marL="685800"/>
            <a:r>
              <a:rPr lang="fr-FR" sz="1600" dirty="0">
                <a:solidFill>
                  <a:srgbClr val="000000"/>
                </a:solidFill>
                <a:latin typeface="DIN"/>
              </a:rPr>
              <a:t>Réponse attendue pour </a:t>
            </a:r>
            <a:r>
              <a:rPr lang="fr-FR" sz="1600" u="sng" dirty="0">
                <a:solidFill>
                  <a:srgbClr val="000000"/>
                </a:solidFill>
                <a:latin typeface="DIN"/>
              </a:rPr>
              <a:t>le 1er mars</a:t>
            </a:r>
            <a:r>
              <a:rPr lang="fr-FR" sz="1600" dirty="0">
                <a:solidFill>
                  <a:srgbClr val="000000"/>
                </a:solidFill>
                <a:latin typeface="DIN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381199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9">
            <a:extLst>
              <a:ext uri="{FF2B5EF4-FFF2-40B4-BE49-F238E27FC236}">
                <a16:creationId xmlns:a16="http://schemas.microsoft.com/office/drawing/2014/main" id="{AD6C0A9D-9EDD-5CA5-31DF-D45D1A443E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5" b="2542"/>
          <a:stretch/>
        </p:blipFill>
        <p:spPr>
          <a:xfrm>
            <a:off x="402401" y="4404901"/>
            <a:ext cx="1998628" cy="200859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6546A3F-1C46-4516-A90D-E17E9E70B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6" y="229263"/>
            <a:ext cx="12193176" cy="1316156"/>
          </a:xfrm>
        </p:spPr>
        <p:txBody>
          <a:bodyPr lIns="288000" tIns="324000" rIns="91440" bIns="45720" anchor="t"/>
          <a:lstStyle/>
          <a:p>
            <a:r>
              <a:rPr lang="fr-FR">
                <a:solidFill>
                  <a:srgbClr val="163C6A"/>
                </a:solidFill>
                <a:latin typeface="DK Liquid Embrace"/>
              </a:rPr>
              <a:t>Projet Mobilités durables</a:t>
            </a:r>
            <a:endParaRPr lang="fr-FR">
              <a:solidFill>
                <a:srgbClr val="163C6A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D0F49F0-B507-46C8-9B7E-B0EF66E4C2F0}"/>
              </a:ext>
            </a:extLst>
          </p:cNvPr>
          <p:cNvSpPr txBox="1"/>
          <p:nvPr/>
        </p:nvSpPr>
        <p:spPr>
          <a:xfrm>
            <a:off x="1084110" y="1321782"/>
            <a:ext cx="10188833" cy="38164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85800"/>
            <a:endParaRPr lang="fr-FR" sz="1600" b="1" dirty="0">
              <a:solidFill>
                <a:srgbClr val="000000"/>
              </a:solidFill>
              <a:latin typeface="DIN"/>
            </a:endParaRPr>
          </a:p>
          <a:p>
            <a:pPr marL="685800"/>
            <a:r>
              <a:rPr lang="fr-FR" b="1" dirty="0">
                <a:solidFill>
                  <a:schemeClr val="accent1"/>
                </a:solidFill>
                <a:latin typeface="DK Liquid Embrace"/>
              </a:rPr>
              <a:t>Mobilités en Pays de Rennes : cap sur les solutions durables et solidaires ! </a:t>
            </a:r>
          </a:p>
          <a:p>
            <a:pPr marL="685800"/>
            <a:endParaRPr lang="fr-FR" sz="1600" b="1" dirty="0">
              <a:solidFill>
                <a:srgbClr val="000000"/>
              </a:solidFill>
              <a:latin typeface="DIN"/>
            </a:endParaRPr>
          </a:p>
          <a:p>
            <a:pPr marL="685800"/>
            <a:r>
              <a:rPr lang="fr-FR" sz="1600" b="1" dirty="0">
                <a:solidFill>
                  <a:srgbClr val="000000"/>
                </a:solidFill>
                <a:latin typeface="DIN"/>
              </a:rPr>
              <a:t>Lauréat de l'appel à projets TENMOD / ADEME Bretagne 🏆</a:t>
            </a:r>
            <a:endParaRPr lang="fr-FR" dirty="0"/>
          </a:p>
          <a:p>
            <a:pPr marL="685800"/>
            <a:r>
              <a:rPr lang="fr-FR" sz="1600" b="1" dirty="0"/>
              <a:t>3 ans – 100 000 €</a:t>
            </a:r>
          </a:p>
          <a:p>
            <a:pPr marL="685800"/>
            <a:endParaRPr lang="fr-FR" sz="1600" dirty="0"/>
          </a:p>
          <a:p>
            <a:pPr marL="685800"/>
            <a:r>
              <a:rPr lang="fr-FR" sz="1600" b="1" dirty="0">
                <a:solidFill>
                  <a:srgbClr val="000000"/>
                </a:solidFill>
                <a:latin typeface="DIN"/>
              </a:rPr>
              <a:t>Objectifs</a:t>
            </a:r>
            <a:r>
              <a:rPr lang="fr-FR" sz="1600" dirty="0">
                <a:solidFill>
                  <a:srgbClr val="000000"/>
                </a:solidFill>
                <a:latin typeface="DIN"/>
              </a:rPr>
              <a:t> :</a:t>
            </a:r>
            <a:r>
              <a:rPr lang="fr-FR" sz="1600" dirty="0">
                <a:ea typeface="+mn-lt"/>
                <a:cs typeface="+mn-lt"/>
              </a:rPr>
              <a:t> </a:t>
            </a:r>
            <a:r>
              <a:rPr lang="fr-FR" sz="1600" b="1" dirty="0">
                <a:ea typeface="+mn-lt"/>
                <a:cs typeface="+mn-lt"/>
              </a:rPr>
              <a:t>accompagner le changement des pratiques de déplacement des habitants </a:t>
            </a:r>
            <a:r>
              <a:rPr lang="fr-FR" sz="1600" dirty="0">
                <a:ea typeface="+mn-lt"/>
                <a:cs typeface="+mn-lt"/>
              </a:rPr>
              <a:t>du bassin de vie rennais vers des mobilités durables et solidaires, en s’appuyant sur les acteurs et les ressources des territoires.</a:t>
            </a:r>
          </a:p>
          <a:p>
            <a:pPr marL="685800"/>
            <a:endParaRPr lang="fr-FR" sz="1600" dirty="0">
              <a:solidFill>
                <a:srgbClr val="000000"/>
              </a:solidFill>
              <a:latin typeface="DIN"/>
            </a:endParaRPr>
          </a:p>
          <a:p>
            <a:pPr marL="1257300" lvl="2" indent="-342900">
              <a:buAutoNum type="arabicParenR"/>
            </a:pPr>
            <a:r>
              <a:rPr lang="fr-FR" sz="1600" dirty="0">
                <a:ea typeface="+mn-lt"/>
                <a:cs typeface="+mn-lt"/>
              </a:rPr>
              <a:t>Animation de réseau </a:t>
            </a:r>
            <a:endParaRPr lang="fr-FR" dirty="0">
              <a:ea typeface="+mn-lt"/>
              <a:cs typeface="+mn-lt"/>
            </a:endParaRPr>
          </a:p>
          <a:p>
            <a:pPr marL="1257300" lvl="2" indent="-342900">
              <a:buAutoNum type="arabicParenR"/>
            </a:pPr>
            <a:r>
              <a:rPr lang="fr-FR" sz="1600" dirty="0">
                <a:ea typeface="+mn-lt"/>
                <a:cs typeface="+mn-lt"/>
              </a:rPr>
              <a:t>Sensibilisation / communication </a:t>
            </a:r>
            <a:endParaRPr lang="fr-FR" dirty="0">
              <a:ea typeface="+mn-lt"/>
              <a:cs typeface="+mn-lt"/>
            </a:endParaRPr>
          </a:p>
          <a:p>
            <a:pPr marL="1257300" lvl="2" indent="-342900">
              <a:buAutoNum type="arabicParenR"/>
            </a:pPr>
            <a:r>
              <a:rPr lang="fr-FR" sz="1600" dirty="0">
                <a:ea typeface="+mn-lt"/>
                <a:cs typeface="+mn-lt"/>
              </a:rPr>
              <a:t>Conseil en mobilités durables, individualisé, auprès des habitants</a:t>
            </a:r>
            <a:endParaRPr lang="fr-FR" sz="1600" dirty="0"/>
          </a:p>
          <a:p>
            <a:pPr marL="1257300" lvl="2" indent="-342900">
              <a:buAutoNum type="arabicParenR"/>
            </a:pPr>
            <a:r>
              <a:rPr lang="fr-FR" sz="1600" dirty="0">
                <a:ea typeface="+mn-lt"/>
                <a:cs typeface="+mn-lt"/>
              </a:rPr>
              <a:t>Accompagnement sur le long terme pour ancrer et propager les nouvelles pratiques</a:t>
            </a:r>
            <a:endParaRPr lang="fr-FR" sz="1600" dirty="0"/>
          </a:p>
          <a:p>
            <a:pPr marL="685800"/>
            <a:endParaRPr lang="fr-FR" sz="1600" dirty="0">
              <a:solidFill>
                <a:srgbClr val="000000"/>
              </a:solidFill>
              <a:latin typeface="DIN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24758A6-6123-7A7C-2581-982D2397F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094499" y="483202"/>
            <a:ext cx="1419225" cy="9239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872D9AE-329E-E1C6-1538-43420D7B0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12938" y="395229"/>
            <a:ext cx="1419225" cy="923925"/>
          </a:xfrm>
          <a:prstGeom prst="rect">
            <a:avLst/>
          </a:prstGeom>
        </p:spPr>
      </p:pic>
      <p:pic>
        <p:nvPicPr>
          <p:cNvPr id="7" name="Image 9" descr="Une image contenant texte, charrette à bras, transport&#10;&#10;Description générée automatiquement">
            <a:extLst>
              <a:ext uri="{FF2B5EF4-FFF2-40B4-BE49-F238E27FC236}">
                <a16:creationId xmlns:a16="http://schemas.microsoft.com/office/drawing/2014/main" id="{D21C68AF-8CE4-4070-F5C5-C9DA3BD45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960000">
            <a:off x="9063602" y="4780969"/>
            <a:ext cx="2921940" cy="1483769"/>
          </a:xfrm>
          <a:prstGeom prst="rect">
            <a:avLst/>
          </a:prstGeom>
        </p:spPr>
      </p:pic>
      <p:pic>
        <p:nvPicPr>
          <p:cNvPr id="10" name="Image 10">
            <a:extLst>
              <a:ext uri="{FF2B5EF4-FFF2-40B4-BE49-F238E27FC236}">
                <a16:creationId xmlns:a16="http://schemas.microsoft.com/office/drawing/2014/main" id="{FAC1625D-BEA7-228A-5486-97A99F11D5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6696" y="4956075"/>
            <a:ext cx="2282238" cy="180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97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546A3F-1C46-4516-A90D-E17E9E70B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6" y="285708"/>
            <a:ext cx="12193176" cy="1316156"/>
          </a:xfrm>
        </p:spPr>
        <p:txBody>
          <a:bodyPr lIns="288000" tIns="324000" rIns="91440" bIns="45720" anchor="t"/>
          <a:lstStyle/>
          <a:p>
            <a:r>
              <a:rPr lang="fr-FR" dirty="0">
                <a:solidFill>
                  <a:srgbClr val="163C6A"/>
                </a:solidFill>
                <a:latin typeface="DK Liquid Embrace"/>
              </a:rPr>
              <a:t>ADHESIONS</a:t>
            </a:r>
            <a:endParaRPr lang="fr-FR" dirty="0">
              <a:solidFill>
                <a:srgbClr val="163C6A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1425493-E8FF-4849-8D42-7B2F7C527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094499" y="483202"/>
            <a:ext cx="1419225" cy="9239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ACA8021-07B4-47A9-977B-DDA288B06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12938" y="395229"/>
            <a:ext cx="1419225" cy="9239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AA83AF3-A065-2403-29AD-918F5604D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84" y="1888815"/>
            <a:ext cx="10079121" cy="399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0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546A3F-1C46-4516-A90D-E17E9E70B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6252" y="2559124"/>
            <a:ext cx="12287250" cy="1325563"/>
          </a:xfrm>
        </p:spPr>
        <p:txBody>
          <a:bodyPr/>
          <a:lstStyle/>
          <a:p>
            <a:r>
              <a:rPr lang="fr-FR">
                <a:solidFill>
                  <a:srgbClr val="163C6A"/>
                </a:solidFill>
              </a:rPr>
              <a:t>Pour commencer, </a:t>
            </a:r>
            <a:br>
              <a:rPr lang="fr-FR">
                <a:solidFill>
                  <a:srgbClr val="163C6A"/>
                </a:solidFill>
              </a:rPr>
            </a:br>
            <a:r>
              <a:rPr lang="fr-FR">
                <a:solidFill>
                  <a:srgbClr val="163C6A"/>
                </a:solidFill>
              </a:rPr>
              <a:t>quelques photos mystères !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1425493-E8FF-4849-8D42-7B2F7C527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242447" y="2967037"/>
            <a:ext cx="1419225" cy="9239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ACA8021-07B4-47A9-977B-DDA288B06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95660" y="2967036"/>
            <a:ext cx="14192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51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9">
            <a:extLst>
              <a:ext uri="{FF2B5EF4-FFF2-40B4-BE49-F238E27FC236}">
                <a16:creationId xmlns:a16="http://schemas.microsoft.com/office/drawing/2014/main" id="{AD6C0A9D-9EDD-5CA5-31DF-D45D1A443E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5" b="2542"/>
          <a:stretch/>
        </p:blipFill>
        <p:spPr>
          <a:xfrm>
            <a:off x="402401" y="4404901"/>
            <a:ext cx="1998628" cy="200859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6546A3F-1C46-4516-A90D-E17E9E70B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6" y="0"/>
            <a:ext cx="11408982" cy="1029187"/>
          </a:xfrm>
        </p:spPr>
        <p:txBody>
          <a:bodyPr lIns="288000" tIns="324000" rIns="91440" bIns="45720" anchor="t"/>
          <a:lstStyle/>
          <a:p>
            <a:r>
              <a:rPr lang="fr-FR" dirty="0">
                <a:solidFill>
                  <a:srgbClr val="163C6A"/>
                </a:solidFill>
                <a:latin typeface="DK Liquid Embrace"/>
              </a:rPr>
              <a:t>Communes CEP</a:t>
            </a:r>
            <a:endParaRPr lang="fr-FR" dirty="0">
              <a:solidFill>
                <a:srgbClr val="163C6A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D0F49F0-B507-46C8-9B7E-B0EF66E4C2F0}"/>
              </a:ext>
            </a:extLst>
          </p:cNvPr>
          <p:cNvSpPr txBox="1"/>
          <p:nvPr/>
        </p:nvSpPr>
        <p:spPr>
          <a:xfrm>
            <a:off x="5965794" y="1190837"/>
            <a:ext cx="5690586" cy="36009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85800"/>
            <a:r>
              <a:rPr lang="fr-FR" b="1" dirty="0">
                <a:solidFill>
                  <a:schemeClr val="accent1"/>
                </a:solidFill>
                <a:latin typeface="DK Liquid Embrace"/>
              </a:rPr>
              <a:t>Communes adhérentes au Conseil en Energie Partagé :</a:t>
            </a:r>
          </a:p>
          <a:p>
            <a:pPr marL="685800"/>
            <a:endParaRPr lang="fr-FR" sz="1600" b="1" dirty="0">
              <a:solidFill>
                <a:srgbClr val="000000"/>
              </a:solidFill>
              <a:latin typeface="DIN"/>
            </a:endParaRPr>
          </a:p>
          <a:p>
            <a:pPr marL="685800"/>
            <a:r>
              <a:rPr lang="fr-FR" sz="1600" b="1" dirty="0">
                <a:solidFill>
                  <a:srgbClr val="000000"/>
                </a:solidFill>
                <a:latin typeface="DIN"/>
              </a:rPr>
              <a:t>59 communes adhérentes en 2023</a:t>
            </a:r>
            <a:endParaRPr lang="fr-FR" sz="1600" b="1" dirty="0"/>
          </a:p>
          <a:p>
            <a:pPr marL="685800"/>
            <a:endParaRPr lang="fr-FR" sz="1600" dirty="0"/>
          </a:p>
          <a:p>
            <a:pPr marL="685800"/>
            <a:r>
              <a:rPr lang="fr-FR" sz="1600" b="1" dirty="0">
                <a:solidFill>
                  <a:srgbClr val="000000"/>
                </a:solidFill>
                <a:latin typeface="DIN"/>
              </a:rPr>
              <a:t>Arrivée (ou retour) au service CEP de 3 communes :</a:t>
            </a:r>
          </a:p>
          <a:p>
            <a:pPr marL="971550" indent="-285750">
              <a:buFontTx/>
              <a:buChar char="-"/>
            </a:pPr>
            <a:r>
              <a:rPr lang="fr-FR" sz="1600" b="1" dirty="0">
                <a:solidFill>
                  <a:srgbClr val="000000"/>
                </a:solidFill>
                <a:latin typeface="DIN"/>
              </a:rPr>
              <a:t>Montreuil sur Ille</a:t>
            </a:r>
          </a:p>
          <a:p>
            <a:pPr marL="971550" indent="-285750">
              <a:buFontTx/>
              <a:buChar char="-"/>
            </a:pPr>
            <a:r>
              <a:rPr lang="fr-FR" sz="1600" b="1" dirty="0">
                <a:solidFill>
                  <a:srgbClr val="000000"/>
                </a:solidFill>
                <a:latin typeface="DIN"/>
              </a:rPr>
              <a:t>Vern sur Seiche</a:t>
            </a:r>
          </a:p>
          <a:p>
            <a:pPr marL="971550" indent="-285750">
              <a:buFontTx/>
              <a:buChar char="-"/>
            </a:pPr>
            <a:r>
              <a:rPr lang="fr-FR" sz="1600" b="1" dirty="0">
                <a:solidFill>
                  <a:srgbClr val="000000"/>
                </a:solidFill>
                <a:latin typeface="DIN"/>
              </a:rPr>
              <a:t>Noyal Chatillon sur Seiche</a:t>
            </a:r>
          </a:p>
          <a:p>
            <a:pPr marL="9715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  <a:latin typeface="DIN"/>
            </a:endParaRPr>
          </a:p>
          <a:p>
            <a:pPr marL="971550" indent="-285750">
              <a:buFontTx/>
              <a:buChar char="-"/>
            </a:pPr>
            <a:endParaRPr lang="fr-FR" sz="1600" b="1" dirty="0">
              <a:solidFill>
                <a:srgbClr val="000000"/>
              </a:solidFill>
              <a:latin typeface="DIN"/>
            </a:endParaRPr>
          </a:p>
          <a:p>
            <a:pPr marL="685800"/>
            <a:r>
              <a:rPr lang="fr-FR" sz="1600" b="1" dirty="0">
                <a:solidFill>
                  <a:srgbClr val="000000"/>
                </a:solidFill>
                <a:latin typeface="DIN"/>
              </a:rPr>
              <a:t>En 2023, volonté d’accompagner les communes sur la question de l’autoconsommation collective photovoltaïque à l’échelle du patrimoine :</a:t>
            </a:r>
            <a:endParaRPr lang="fr-FR" sz="1600" dirty="0">
              <a:solidFill>
                <a:srgbClr val="000000"/>
              </a:solidFill>
              <a:latin typeface="DIN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24758A6-6123-7A7C-2581-982D2397F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898660" y="214750"/>
            <a:ext cx="918545" cy="59797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442048F-E315-D084-5464-7F38DE22A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7" y="847667"/>
            <a:ext cx="6499631" cy="601033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872D9AE-329E-E1C6-1538-43420D7B0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84471" y="234057"/>
            <a:ext cx="1029187" cy="67000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BA70EF1-394C-2305-A9AF-5A61ECDBC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1472" y="4953473"/>
            <a:ext cx="1623569" cy="1564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1D80B20-092D-4528-6061-FF1A4119D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2626" y="4953473"/>
            <a:ext cx="1564458" cy="156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07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546A3F-1C46-4516-A90D-E17E9E70B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6" y="0"/>
            <a:ext cx="11408982" cy="1029187"/>
          </a:xfrm>
        </p:spPr>
        <p:txBody>
          <a:bodyPr lIns="288000" tIns="324000" rIns="91440" bIns="45720" anchor="t"/>
          <a:lstStyle/>
          <a:p>
            <a:r>
              <a:rPr lang="fr-FR" dirty="0">
                <a:solidFill>
                  <a:srgbClr val="163C6A"/>
                </a:solidFill>
                <a:latin typeface="DK Liquid Embrace"/>
              </a:rPr>
              <a:t>Charges 2023</a:t>
            </a:r>
            <a:endParaRPr lang="fr-FR" dirty="0">
              <a:solidFill>
                <a:srgbClr val="163C6A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24758A6-6123-7A7C-2581-982D2397F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898660" y="214750"/>
            <a:ext cx="918545" cy="59797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872D9AE-329E-E1C6-1538-43420D7B0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84471" y="234057"/>
            <a:ext cx="1029187" cy="67000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7069DF7-6FB4-C640-EB98-DE994186E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865" y="1496626"/>
            <a:ext cx="4726608" cy="469217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26B9C84-C057-6868-F978-9C6766120700}"/>
              </a:ext>
            </a:extLst>
          </p:cNvPr>
          <p:cNvSpPr txBox="1"/>
          <p:nvPr/>
        </p:nvSpPr>
        <p:spPr>
          <a:xfrm>
            <a:off x="7147865" y="6317681"/>
            <a:ext cx="2819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  <a:t>Charges de personnel : 77</a:t>
            </a:r>
            <a:r>
              <a:rPr lang="fr-FR" sz="1600" dirty="0">
                <a:solidFill>
                  <a:srgbClr val="084669"/>
                </a:solidFill>
                <a:latin typeface="Arial Black" panose="020B0A04020102020204" pitchFamily="34" charset="0"/>
              </a:rPr>
              <a:t>%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7ADC4C8-ED5D-5AF8-3EC9-A6CAA2AED4C8}"/>
              </a:ext>
            </a:extLst>
          </p:cNvPr>
          <p:cNvSpPr txBox="1"/>
          <p:nvPr/>
        </p:nvSpPr>
        <p:spPr>
          <a:xfrm>
            <a:off x="8777435" y="3622365"/>
            <a:ext cx="1467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  <a:t>Locaux : 6</a:t>
            </a:r>
            <a:r>
              <a:rPr lang="fr-FR" sz="1600" dirty="0">
                <a:solidFill>
                  <a:srgbClr val="084669"/>
                </a:solidFill>
                <a:latin typeface="Arial Black" panose="020B0A04020102020204" pitchFamily="34" charset="0"/>
              </a:rPr>
              <a:t>%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76C8D60-32BE-C171-520B-F4B99E0886DA}"/>
              </a:ext>
            </a:extLst>
          </p:cNvPr>
          <p:cNvSpPr txBox="1"/>
          <p:nvPr/>
        </p:nvSpPr>
        <p:spPr>
          <a:xfrm>
            <a:off x="10049522" y="988795"/>
            <a:ext cx="1931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  <a:t>Impôts et taxes : 5</a:t>
            </a:r>
            <a:r>
              <a:rPr lang="fr-FR" sz="1600" dirty="0">
                <a:solidFill>
                  <a:srgbClr val="084669"/>
                </a:solidFill>
                <a:latin typeface="Arial Black" panose="020B0A04020102020204" pitchFamily="34" charset="0"/>
              </a:rPr>
              <a:t>%</a:t>
            </a:r>
          </a:p>
        </p:txBody>
      </p:sp>
      <p:cxnSp>
        <p:nvCxnSpPr>
          <p:cNvPr id="22" name="Connecteur : en angle 21">
            <a:extLst>
              <a:ext uri="{FF2B5EF4-FFF2-40B4-BE49-F238E27FC236}">
                <a16:creationId xmlns:a16="http://schemas.microsoft.com/office/drawing/2014/main" id="{D91C2D64-FF65-4994-DC1C-63C6DD05C9A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047939" y="2771424"/>
            <a:ext cx="1287263" cy="360804"/>
          </a:xfrm>
          <a:prstGeom prst="bentConnector3">
            <a:avLst>
              <a:gd name="adj1" fmla="val 33446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 : en angle 23">
            <a:extLst>
              <a:ext uri="{FF2B5EF4-FFF2-40B4-BE49-F238E27FC236}">
                <a16:creationId xmlns:a16="http://schemas.microsoft.com/office/drawing/2014/main" id="{65DB04BF-5AF2-6018-D5CF-C705B59409A5}"/>
              </a:ext>
            </a:extLst>
          </p:cNvPr>
          <p:cNvCxnSpPr>
            <a:cxnSpLocks/>
            <a:stCxn id="17" idx="2"/>
          </p:cNvCxnSpPr>
          <p:nvPr/>
        </p:nvCxnSpPr>
        <p:spPr>
          <a:xfrm rot="16200000" flipH="1">
            <a:off x="10556933" y="2031901"/>
            <a:ext cx="1484833" cy="568170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 : en angle 26">
            <a:extLst>
              <a:ext uri="{FF2B5EF4-FFF2-40B4-BE49-F238E27FC236}">
                <a16:creationId xmlns:a16="http://schemas.microsoft.com/office/drawing/2014/main" id="{513EE409-BA06-CEB1-1FF3-24E66AE7EB66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9967836" y="5530788"/>
            <a:ext cx="221424" cy="1079281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9E0AA0D9-D96F-2C3B-FF5F-2A36D96C6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69" y="1632911"/>
            <a:ext cx="599122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11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546A3F-1C46-4516-A90D-E17E9E70B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6" y="0"/>
            <a:ext cx="11408982" cy="1029187"/>
          </a:xfrm>
        </p:spPr>
        <p:txBody>
          <a:bodyPr lIns="288000" tIns="324000" rIns="91440" bIns="45720" anchor="t"/>
          <a:lstStyle/>
          <a:p>
            <a:r>
              <a:rPr lang="fr-FR" dirty="0">
                <a:solidFill>
                  <a:srgbClr val="163C6A"/>
                </a:solidFill>
                <a:latin typeface="DK Liquid Embrace"/>
              </a:rPr>
              <a:t>Résultat prévisionnel 2023</a:t>
            </a:r>
            <a:endParaRPr lang="fr-FR" dirty="0">
              <a:solidFill>
                <a:srgbClr val="163C6A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24758A6-6123-7A7C-2581-982D2397F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412700" y="284378"/>
            <a:ext cx="918545" cy="59797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872D9AE-329E-E1C6-1538-43420D7B0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66893" y="234057"/>
            <a:ext cx="1029187" cy="67000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8BDABBF-F0D6-E97A-46B1-5B6AA802D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789" y="1613723"/>
            <a:ext cx="8826361" cy="124488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FEEB384-116E-EEEE-F062-82265AA12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789" y="3243216"/>
            <a:ext cx="8826361" cy="204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34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A046C81-8BB0-4AEC-9885-A3B8FF05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979" y="1774299"/>
            <a:ext cx="9464041" cy="26155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Questions diverses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A0F8F64-99A0-43A6-B5A5-CE5D29118502}"/>
              </a:ext>
            </a:extLst>
          </p:cNvPr>
          <p:cNvSpPr txBox="1"/>
          <p:nvPr/>
        </p:nvSpPr>
        <p:spPr>
          <a:xfrm>
            <a:off x="5170906" y="4575044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/>
              <a:t>19h50 – 20h00</a:t>
            </a:r>
          </a:p>
        </p:txBody>
      </p:sp>
    </p:spTree>
    <p:extLst>
      <p:ext uri="{BB962C8B-B14F-4D97-AF65-F5344CB8AC3E}">
        <p14:creationId xmlns:p14="http://schemas.microsoft.com/office/powerpoint/2010/main" val="4184536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486A84-5287-151D-FDC4-21880F8CF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Dates à venir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BDF59658-DD6A-4DF6-B563-E73852CE9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7074" y="3686830"/>
            <a:ext cx="1491394" cy="248877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8391FEFB-91EC-4FCD-A078-1AB451AED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7074" y="1920569"/>
            <a:ext cx="1345684" cy="178849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F012462A-C976-4E1F-BF3D-56909FC36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7402" y="1915214"/>
            <a:ext cx="1345684" cy="178849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06821C52-9845-412C-96E9-529E0D03B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5157" y="1954362"/>
            <a:ext cx="1345684" cy="17884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4F9FCBA-257E-421D-91D3-CFD32CE66DA4}"/>
              </a:ext>
            </a:extLst>
          </p:cNvPr>
          <p:cNvSpPr txBox="1"/>
          <p:nvPr/>
        </p:nvSpPr>
        <p:spPr>
          <a:xfrm>
            <a:off x="636796" y="1319618"/>
            <a:ext cx="2702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  <a:t>Rencontre intergroupe</a:t>
            </a:r>
            <a:b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</a:br>
            <a: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  <a:t>Conversations Carbone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4BD321C-5C1F-4CCA-AEB6-3B757B5184CD}"/>
              </a:ext>
            </a:extLst>
          </p:cNvPr>
          <p:cNvSpPr txBox="1"/>
          <p:nvPr/>
        </p:nvSpPr>
        <p:spPr>
          <a:xfrm>
            <a:off x="3939803" y="1248889"/>
            <a:ext cx="4020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  <a:t>Suite des animations</a:t>
            </a:r>
            <a:b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</a:br>
            <a: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  <a:t>chez Archipel habitat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46E1957-1660-4D15-AF53-1A7A20FFF208}"/>
              </a:ext>
            </a:extLst>
          </p:cNvPr>
          <p:cNvSpPr txBox="1"/>
          <p:nvPr/>
        </p:nvSpPr>
        <p:spPr>
          <a:xfrm>
            <a:off x="8361635" y="1250320"/>
            <a:ext cx="3576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  <a:t>Soirée Festive du Grand</a:t>
            </a:r>
            <a:b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</a:br>
            <a: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  <a:t>défi énergie et eau 2023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D43AAC6-DE01-4577-9BEB-55BB5034D25E}"/>
              </a:ext>
            </a:extLst>
          </p:cNvPr>
          <p:cNvSpPr txBox="1"/>
          <p:nvPr/>
        </p:nvSpPr>
        <p:spPr>
          <a:xfrm>
            <a:off x="9076125" y="1867571"/>
            <a:ext cx="214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DIN" panose="02000503040000020003" pitchFamily="2" charset="0"/>
              </a:rPr>
              <a:t>Le 4 février 2023</a:t>
            </a:r>
          </a:p>
          <a:p>
            <a:pPr algn="ctr"/>
            <a:r>
              <a:rPr lang="fr-FR" sz="1200" dirty="0">
                <a:latin typeface="DIN" panose="02000503040000020003" pitchFamily="2" charset="0"/>
              </a:rPr>
              <a:t>De 18h00 à 20h30</a:t>
            </a:r>
          </a:p>
          <a:p>
            <a:pPr algn="ctr"/>
            <a:r>
              <a:rPr lang="fr-FR" sz="1200" dirty="0">
                <a:latin typeface="DIN" panose="02000503040000020003" pitchFamily="2" charset="0"/>
              </a:rPr>
              <a:t>A la MJC Bréquigny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3003404-F2C2-4D62-9A4A-A1BCB273AD7E}"/>
              </a:ext>
            </a:extLst>
          </p:cNvPr>
          <p:cNvSpPr txBox="1"/>
          <p:nvPr/>
        </p:nvSpPr>
        <p:spPr>
          <a:xfrm>
            <a:off x="405299" y="3109682"/>
            <a:ext cx="316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  <a:t>Animation convention</a:t>
            </a:r>
            <a:b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</a:br>
            <a: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  <a:t>des </a:t>
            </a:r>
            <a:r>
              <a:rPr lang="fr-FR" sz="1600" dirty="0" err="1">
                <a:solidFill>
                  <a:srgbClr val="084669"/>
                </a:solidFill>
                <a:latin typeface="DK Liquid Embrace" panose="02000000000000000000" pitchFamily="2" charset="0"/>
              </a:rPr>
              <a:t>salarié·es</a:t>
            </a:r>
            <a: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  <a:t> </a:t>
            </a:r>
            <a:r>
              <a:rPr lang="fr-FR" sz="1600" dirty="0" err="1">
                <a:solidFill>
                  <a:srgbClr val="084669"/>
                </a:solidFill>
                <a:latin typeface="DK Liquid Embrace" panose="02000000000000000000" pitchFamily="2" charset="0"/>
              </a:rPr>
              <a:t>keolis</a:t>
            </a:r>
            <a:endParaRPr lang="fr-FR" sz="1600" dirty="0">
              <a:solidFill>
                <a:srgbClr val="084669"/>
              </a:solidFill>
              <a:latin typeface="DK Liquid Embrace" panose="02000000000000000000" pitchFamily="2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BA164D4-7822-4E9A-A665-B6EC100A33ED}"/>
              </a:ext>
            </a:extLst>
          </p:cNvPr>
          <p:cNvSpPr txBox="1"/>
          <p:nvPr/>
        </p:nvSpPr>
        <p:spPr>
          <a:xfrm>
            <a:off x="8279735" y="3019005"/>
            <a:ext cx="3740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  <a:t>Suite du parcours ZAE</a:t>
            </a:r>
            <a:b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</a:br>
            <a:r>
              <a:rPr lang="fr-FR" sz="1600" dirty="0" err="1">
                <a:solidFill>
                  <a:srgbClr val="084669"/>
                </a:solidFill>
                <a:latin typeface="DK Liquid Embrace" panose="02000000000000000000" pitchFamily="2" charset="0"/>
              </a:rPr>
              <a:t>écopôle</a:t>
            </a:r>
            <a: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  <a:t> Sud-Est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E03ADCE-5BDE-4E9A-B22F-0494B73DC283}"/>
              </a:ext>
            </a:extLst>
          </p:cNvPr>
          <p:cNvSpPr txBox="1"/>
          <p:nvPr/>
        </p:nvSpPr>
        <p:spPr>
          <a:xfrm>
            <a:off x="9309619" y="3656692"/>
            <a:ext cx="168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DIN" panose="02000503040000020003" pitchFamily="2" charset="0"/>
              </a:rPr>
              <a:t>Février-mars 2023</a:t>
            </a:r>
          </a:p>
          <a:p>
            <a:pPr algn="ctr"/>
            <a:r>
              <a:rPr lang="fr-FR" sz="1200" dirty="0">
                <a:latin typeface="DIN" panose="02000503040000020003" pitchFamily="2" charset="0"/>
              </a:rPr>
              <a:t>De 14h00 à 16h00</a:t>
            </a:r>
          </a:p>
          <a:p>
            <a:pPr algn="ctr"/>
            <a:r>
              <a:rPr lang="fr-FR" sz="1200" dirty="0">
                <a:latin typeface="DIN" panose="02000503040000020003" pitchFamily="2" charset="0"/>
              </a:rPr>
              <a:t>Ouest France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D54E796-14EA-4DB7-A5B8-2A1183BA900C}"/>
              </a:ext>
            </a:extLst>
          </p:cNvPr>
          <p:cNvSpPr txBox="1"/>
          <p:nvPr/>
        </p:nvSpPr>
        <p:spPr>
          <a:xfrm>
            <a:off x="1034213" y="1892091"/>
            <a:ext cx="1907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DIN" panose="02000503040000020003" pitchFamily="2" charset="0"/>
              </a:rPr>
              <a:t>Le 2 février 2023</a:t>
            </a:r>
          </a:p>
          <a:p>
            <a:pPr algn="ctr"/>
            <a:r>
              <a:rPr lang="fr-FR" sz="1200" dirty="0">
                <a:latin typeface="DIN" panose="02000503040000020003" pitchFamily="2" charset="0"/>
              </a:rPr>
              <a:t>De 18h00 à 21h00</a:t>
            </a:r>
          </a:p>
          <a:p>
            <a:pPr algn="ctr"/>
            <a:r>
              <a:rPr lang="fr-FR" sz="1200" dirty="0">
                <a:latin typeface="DIN" panose="02000503040000020003" pitchFamily="2" charset="0"/>
              </a:rPr>
              <a:t>La </a:t>
            </a:r>
            <a:r>
              <a:rPr lang="fr-FR" sz="1200" dirty="0" err="1">
                <a:latin typeface="DIN" panose="02000503040000020003" pitchFamily="2" charset="0"/>
              </a:rPr>
              <a:t>Mezière</a:t>
            </a:r>
            <a:endParaRPr lang="fr-FR" sz="1200" dirty="0">
              <a:latin typeface="DIN" panose="02000503040000020003" pitchFamily="2" charset="0"/>
            </a:endParaRP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C3A2C54B-F6C9-4927-A637-686D07269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5157" y="3747980"/>
            <a:ext cx="1345684" cy="178849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EC76407-5C17-4F1D-B017-DB96D1E772FC}"/>
              </a:ext>
            </a:extLst>
          </p:cNvPr>
          <p:cNvSpPr txBox="1"/>
          <p:nvPr/>
        </p:nvSpPr>
        <p:spPr>
          <a:xfrm>
            <a:off x="1223532" y="3694457"/>
            <a:ext cx="1528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DIN" panose="02000503040000020003" pitchFamily="2" charset="0"/>
              </a:rPr>
              <a:t>Le 07 février 2023</a:t>
            </a:r>
          </a:p>
          <a:p>
            <a:pPr algn="ctr"/>
            <a:r>
              <a:rPr lang="fr-FR" sz="1200" dirty="0">
                <a:latin typeface="DIN" panose="02000503040000020003" pitchFamily="2" charset="0"/>
              </a:rPr>
              <a:t>De 09h00 à 18h00</a:t>
            </a:r>
          </a:p>
          <a:p>
            <a:pPr algn="ctr"/>
            <a:r>
              <a:rPr lang="fr-FR" sz="1200" dirty="0" err="1">
                <a:latin typeface="DIN" panose="02000503040000020003" pitchFamily="2" charset="0"/>
              </a:rPr>
              <a:t>Roazhon</a:t>
            </a:r>
            <a:r>
              <a:rPr lang="fr-FR" sz="1200" dirty="0">
                <a:latin typeface="DIN" panose="02000503040000020003" pitchFamily="2" charset="0"/>
              </a:rPr>
              <a:t> Park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8877A391-50BE-482D-ACA3-0AC4A2010D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200524">
            <a:off x="3542183" y="232559"/>
            <a:ext cx="622802" cy="657402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5E17921E-BB9C-4DDB-A581-5D9758C376AE}"/>
              </a:ext>
            </a:extLst>
          </p:cNvPr>
          <p:cNvSpPr txBox="1"/>
          <p:nvPr/>
        </p:nvSpPr>
        <p:spPr>
          <a:xfrm>
            <a:off x="4193984" y="3056702"/>
            <a:ext cx="3512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  <a:t>Atelier autoconsommation collective - </a:t>
            </a:r>
            <a:r>
              <a:rPr lang="fr-FR" sz="1600" dirty="0" err="1">
                <a:solidFill>
                  <a:srgbClr val="084669"/>
                </a:solidFill>
                <a:latin typeface="DK Liquid Embrace" panose="02000000000000000000" pitchFamily="2" charset="0"/>
              </a:rPr>
              <a:t>Phebus</a:t>
            </a:r>
            <a:endParaRPr lang="fr-FR" sz="1600" dirty="0">
              <a:solidFill>
                <a:srgbClr val="084669"/>
              </a:solidFill>
              <a:latin typeface="DK Liquid Embrace" panose="02000000000000000000" pitchFamily="2" charset="0"/>
            </a:endParaRPr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09F7A1AA-74CA-4290-92D7-36204B0F8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5373" y="3726187"/>
            <a:ext cx="1589742" cy="194306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CA8AAAF2-82BA-4C4D-BE74-38E29591D106}"/>
              </a:ext>
            </a:extLst>
          </p:cNvPr>
          <p:cNvSpPr txBox="1"/>
          <p:nvPr/>
        </p:nvSpPr>
        <p:spPr>
          <a:xfrm>
            <a:off x="5049512" y="3688931"/>
            <a:ext cx="178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DIN" panose="02000503040000020003" pitchFamily="2" charset="0"/>
              </a:rPr>
              <a:t>Les 08/02 et 01/03 2023</a:t>
            </a:r>
          </a:p>
          <a:p>
            <a:pPr algn="ctr"/>
            <a:r>
              <a:rPr lang="fr-FR" sz="1200" dirty="0">
                <a:latin typeface="DIN" panose="02000503040000020003" pitchFamily="2" charset="0"/>
              </a:rPr>
              <a:t>De 19h00 à 20h30</a:t>
            </a:r>
          </a:p>
          <a:p>
            <a:pPr algn="ctr"/>
            <a:r>
              <a:rPr lang="fr-FR" sz="1200" dirty="0">
                <a:latin typeface="DIN" panose="02000503040000020003" pitchFamily="2" charset="0"/>
              </a:rPr>
              <a:t>Melesse</a:t>
            </a:r>
          </a:p>
        </p:txBody>
      </p:sp>
      <p:pic>
        <p:nvPicPr>
          <p:cNvPr id="27" name="Graphique 26">
            <a:extLst>
              <a:ext uri="{FF2B5EF4-FFF2-40B4-BE49-F238E27FC236}">
                <a16:creationId xmlns:a16="http://schemas.microsoft.com/office/drawing/2014/main" id="{CE6086AA-C937-4FDA-9057-6BB28C4A0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5158" y="5609130"/>
            <a:ext cx="1345684" cy="241254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07ED368A-4587-451D-A86C-DC2176BCBE8E}"/>
              </a:ext>
            </a:extLst>
          </p:cNvPr>
          <p:cNvSpPr txBox="1"/>
          <p:nvPr/>
        </p:nvSpPr>
        <p:spPr>
          <a:xfrm>
            <a:off x="511029" y="4953607"/>
            <a:ext cx="2953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  <a:t>Atelier « inventons nos vies bas carbone » à </a:t>
            </a:r>
            <a:r>
              <a:rPr lang="fr-FR" sz="1600" dirty="0" err="1">
                <a:solidFill>
                  <a:srgbClr val="084669"/>
                </a:solidFill>
                <a:latin typeface="DK Liquid Embrace" panose="02000000000000000000" pitchFamily="2" charset="0"/>
              </a:rPr>
              <a:t>keolis</a:t>
            </a:r>
            <a:endParaRPr lang="fr-FR" sz="1600" dirty="0">
              <a:solidFill>
                <a:srgbClr val="084669"/>
              </a:solidFill>
              <a:latin typeface="DK Liquid Embrace" panose="02000000000000000000" pitchFamily="2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093112D-C903-4DBE-9F8B-CE05ECF793E1}"/>
              </a:ext>
            </a:extLst>
          </p:cNvPr>
          <p:cNvSpPr txBox="1"/>
          <p:nvPr/>
        </p:nvSpPr>
        <p:spPr>
          <a:xfrm>
            <a:off x="905151" y="5578990"/>
            <a:ext cx="219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DIN" panose="02000503040000020003" pitchFamily="2" charset="0"/>
              </a:rPr>
              <a:t>Le 09 mars 2023</a:t>
            </a:r>
          </a:p>
          <a:p>
            <a:pPr algn="ctr"/>
            <a:r>
              <a:rPr lang="fr-FR" sz="1200" dirty="0">
                <a:latin typeface="DIN" panose="02000503040000020003" pitchFamily="2" charset="0"/>
              </a:rPr>
              <a:t>De 09h00 à 11h00</a:t>
            </a:r>
          </a:p>
          <a:p>
            <a:pPr algn="ctr"/>
            <a:r>
              <a:rPr lang="fr-FR" sz="1200" dirty="0">
                <a:latin typeface="DIN" panose="02000503040000020003" pitchFamily="2" charset="0"/>
              </a:rPr>
              <a:t>Saint-Jacques-de-la-Lande</a:t>
            </a:r>
          </a:p>
        </p:txBody>
      </p:sp>
      <p:pic>
        <p:nvPicPr>
          <p:cNvPr id="30" name="Graphique 29">
            <a:extLst>
              <a:ext uri="{FF2B5EF4-FFF2-40B4-BE49-F238E27FC236}">
                <a16:creationId xmlns:a16="http://schemas.microsoft.com/office/drawing/2014/main" id="{BAF1B368-8C38-4BAA-8364-E7421C74C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41149" y="5626662"/>
            <a:ext cx="1235693" cy="223721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D9815491-E3DD-416B-9BF6-AD3F01AC48D8}"/>
              </a:ext>
            </a:extLst>
          </p:cNvPr>
          <p:cNvSpPr txBox="1"/>
          <p:nvPr/>
        </p:nvSpPr>
        <p:spPr>
          <a:xfrm>
            <a:off x="9405261" y="5587163"/>
            <a:ext cx="168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DIN" panose="02000503040000020003" pitchFamily="2" charset="0"/>
              </a:rPr>
              <a:t>Le 30 mai 2023</a:t>
            </a:r>
          </a:p>
          <a:p>
            <a:pPr algn="ctr"/>
            <a:r>
              <a:rPr lang="fr-FR" sz="1200" dirty="0">
                <a:latin typeface="DIN" panose="02000503040000020003" pitchFamily="2" charset="0"/>
              </a:rPr>
              <a:t>A 18h00</a:t>
            </a: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0A799CB0-AED7-40B9-AFF6-6FFF6743F374}"/>
              </a:ext>
            </a:extLst>
          </p:cNvPr>
          <p:cNvGrpSpPr/>
          <p:nvPr/>
        </p:nvGrpSpPr>
        <p:grpSpPr>
          <a:xfrm>
            <a:off x="9070799" y="4953607"/>
            <a:ext cx="2349518" cy="584775"/>
            <a:chOff x="4448776" y="4896142"/>
            <a:chExt cx="2349518" cy="584775"/>
          </a:xfrm>
        </p:grpSpPr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A2A0240B-EDBD-4402-B279-340D37EBCA46}"/>
                </a:ext>
              </a:extLst>
            </p:cNvPr>
            <p:cNvSpPr txBox="1"/>
            <p:nvPr/>
          </p:nvSpPr>
          <p:spPr>
            <a:xfrm>
              <a:off x="4722803" y="4896142"/>
              <a:ext cx="19200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rgbClr val="084669"/>
                  </a:solidFill>
                  <a:latin typeface="DK Liquid Embrace" panose="02000000000000000000" pitchFamily="2" charset="0"/>
                </a:rPr>
                <a:t>prochain conseil d’administration</a:t>
              </a:r>
            </a:p>
          </p:txBody>
        </p:sp>
        <p:pic>
          <p:nvPicPr>
            <p:cNvPr id="36" name="Graphique 35">
              <a:extLst>
                <a:ext uri="{FF2B5EF4-FFF2-40B4-BE49-F238E27FC236}">
                  <a16:creationId xmlns:a16="http://schemas.microsoft.com/office/drawing/2014/main" id="{01B0CCA3-66EB-409E-9398-A8E5A9A78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6200000">
              <a:off x="4325978" y="5066235"/>
              <a:ext cx="477547" cy="231952"/>
            </a:xfrm>
            <a:prstGeom prst="rect">
              <a:avLst/>
            </a:prstGeom>
          </p:spPr>
        </p:pic>
        <p:pic>
          <p:nvPicPr>
            <p:cNvPr id="37" name="Graphique 36">
              <a:extLst>
                <a:ext uri="{FF2B5EF4-FFF2-40B4-BE49-F238E27FC236}">
                  <a16:creationId xmlns:a16="http://schemas.microsoft.com/office/drawing/2014/main" id="{823FCC6B-89F2-45FC-9F7A-30C35CA5A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5400000">
              <a:off x="6443544" y="5066235"/>
              <a:ext cx="477547" cy="231952"/>
            </a:xfrm>
            <a:prstGeom prst="rect">
              <a:avLst/>
            </a:prstGeom>
          </p:spPr>
        </p:pic>
      </p:grpSp>
      <p:sp>
        <p:nvSpPr>
          <p:cNvPr id="38" name="ZoneTexte 37">
            <a:extLst>
              <a:ext uri="{FF2B5EF4-FFF2-40B4-BE49-F238E27FC236}">
                <a16:creationId xmlns:a16="http://schemas.microsoft.com/office/drawing/2014/main" id="{B44E6D2B-F860-41F3-8704-A72E216154F4}"/>
              </a:ext>
            </a:extLst>
          </p:cNvPr>
          <p:cNvSpPr txBox="1"/>
          <p:nvPr/>
        </p:nvSpPr>
        <p:spPr>
          <a:xfrm>
            <a:off x="4940942" y="4938392"/>
            <a:ext cx="2201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  <a:t>Atelier de la Réno’</a:t>
            </a:r>
            <a:b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</a:br>
            <a: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  <a:t>à Rennes</a:t>
            </a:r>
          </a:p>
        </p:txBody>
      </p:sp>
      <p:pic>
        <p:nvPicPr>
          <p:cNvPr id="39" name="Graphique 38">
            <a:extLst>
              <a:ext uri="{FF2B5EF4-FFF2-40B4-BE49-F238E27FC236}">
                <a16:creationId xmlns:a16="http://schemas.microsoft.com/office/drawing/2014/main" id="{B2B91C25-4A12-4740-A9A5-649E8FED5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3855" y="5575974"/>
            <a:ext cx="1475836" cy="196147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B904BEC3-456A-4EF7-8BAB-B123B4E6F570}"/>
              </a:ext>
            </a:extLst>
          </p:cNvPr>
          <p:cNvSpPr txBox="1"/>
          <p:nvPr/>
        </p:nvSpPr>
        <p:spPr>
          <a:xfrm>
            <a:off x="4898840" y="5516042"/>
            <a:ext cx="2285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DIN" panose="02000503040000020003" pitchFamily="2" charset="0"/>
              </a:rPr>
              <a:t>Le 14 mars 2023</a:t>
            </a:r>
          </a:p>
          <a:p>
            <a:pPr algn="ctr"/>
            <a:r>
              <a:rPr lang="fr-FR" sz="1200" dirty="0">
                <a:latin typeface="DIN" panose="02000503040000020003" pitchFamily="2" charset="0"/>
              </a:rPr>
              <a:t>De 18h30 à 20h00</a:t>
            </a:r>
          </a:p>
          <a:p>
            <a:pPr algn="ctr"/>
            <a:r>
              <a:rPr lang="fr-FR" sz="1200" dirty="0">
                <a:latin typeface="DIN" panose="02000503040000020003" pitchFamily="2" charset="0"/>
              </a:rPr>
              <a:t>La Maison du Projet</a:t>
            </a:r>
            <a:br>
              <a:rPr lang="fr-FR" sz="1200" dirty="0">
                <a:latin typeface="DIN" panose="02000503040000020003" pitchFamily="2" charset="0"/>
              </a:rPr>
            </a:br>
            <a:r>
              <a:rPr lang="fr-FR" sz="1200" dirty="0">
                <a:latin typeface="DIN" panose="02000503040000020003" pitchFamily="2" charset="0"/>
              </a:rPr>
              <a:t>Le Blosne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88A7977-7B8F-44C9-B9B5-977EE3D237CE}"/>
              </a:ext>
            </a:extLst>
          </p:cNvPr>
          <p:cNvSpPr txBox="1"/>
          <p:nvPr/>
        </p:nvSpPr>
        <p:spPr>
          <a:xfrm>
            <a:off x="4891460" y="1873164"/>
            <a:ext cx="2147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DIN" panose="02000503040000020003" pitchFamily="2" charset="0"/>
              </a:rPr>
              <a:t>Février-mars 2023</a:t>
            </a:r>
          </a:p>
          <a:p>
            <a:pPr algn="ctr"/>
            <a:r>
              <a:rPr lang="fr-FR" sz="1200" dirty="0">
                <a:latin typeface="DIN" panose="02000503040000020003" pitchFamily="2" charset="0"/>
              </a:rPr>
              <a:t>Archipel Habitat</a:t>
            </a:r>
          </a:p>
          <a:p>
            <a:pPr algn="ctr"/>
            <a:r>
              <a:rPr lang="fr-FR" sz="1200" dirty="0">
                <a:latin typeface="DIN" panose="02000503040000020003" pitchFamily="2" charset="0"/>
              </a:rPr>
              <a:t>Agence et siège</a:t>
            </a:r>
            <a:br>
              <a:rPr lang="fr-FR" sz="1200" dirty="0">
                <a:latin typeface="DIN" panose="02000503040000020003" pitchFamily="2" charset="0"/>
              </a:rPr>
            </a:br>
            <a:r>
              <a:rPr lang="fr-FR" sz="1200" dirty="0">
                <a:latin typeface="DIN" panose="02000503040000020003" pitchFamily="2" charset="0"/>
              </a:rPr>
              <a:t>d’Archipel Habitat</a:t>
            </a:r>
          </a:p>
        </p:txBody>
      </p:sp>
    </p:spTree>
    <p:extLst>
      <p:ext uri="{BB962C8B-B14F-4D97-AF65-F5344CB8AC3E}">
        <p14:creationId xmlns:p14="http://schemas.microsoft.com/office/powerpoint/2010/main" val="980046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3B62CA5-2FD7-45A5-B7A2-CB5809E17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Bonne soirée !</a:t>
            </a:r>
          </a:p>
        </p:txBody>
      </p:sp>
    </p:spTree>
    <p:extLst>
      <p:ext uri="{BB962C8B-B14F-4D97-AF65-F5344CB8AC3E}">
        <p14:creationId xmlns:p14="http://schemas.microsoft.com/office/powerpoint/2010/main" val="702922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6B2BBF2-6A4E-466C-93D8-CC728A3C4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94" y="532565"/>
            <a:ext cx="2543211" cy="579287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D6C724F-6ECC-24BE-0B0E-43439A55C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866" y="532565"/>
            <a:ext cx="8496921" cy="579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63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10D5727-111B-48E6-7820-D9EB5266F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882" y="151669"/>
            <a:ext cx="9795028" cy="655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20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1DDC2C0-8C27-BB17-911B-8ED9BE9F9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862" y="363506"/>
            <a:ext cx="8044481" cy="61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95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546A3F-1C46-4516-A90D-E17E9E70B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5250" y="285708"/>
            <a:ext cx="12287250" cy="1325563"/>
          </a:xfrm>
        </p:spPr>
        <p:txBody>
          <a:bodyPr/>
          <a:lstStyle/>
          <a:p>
            <a:r>
              <a:rPr lang="fr-FR">
                <a:solidFill>
                  <a:srgbClr val="163C6A"/>
                </a:solidFill>
              </a:rPr>
              <a:t>Ordre du jour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1425493-E8FF-4849-8D42-7B2F7C527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965610" y="454980"/>
            <a:ext cx="1419225" cy="9239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ACA8021-07B4-47A9-977B-DDA288B06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03255" y="438150"/>
            <a:ext cx="1419225" cy="9239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D0F49F0-B507-46C8-9B7E-B0EF66E4C2F0}"/>
              </a:ext>
            </a:extLst>
          </p:cNvPr>
          <p:cNvSpPr txBox="1"/>
          <p:nvPr/>
        </p:nvSpPr>
        <p:spPr>
          <a:xfrm>
            <a:off x="1111866" y="2169761"/>
            <a:ext cx="921326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algn="ctr" fontAlgn="ctr"/>
            <a:r>
              <a:rPr lang="fr-FR" sz="2000" b="1">
                <a:solidFill>
                  <a:schemeClr val="accent2"/>
                </a:solidFill>
                <a:latin typeface="+mj-lt"/>
              </a:rPr>
              <a:t>18h00 – 18h05</a:t>
            </a:r>
          </a:p>
          <a:p>
            <a:pPr marL="685800" algn="ctr" rtl="0" fontAlgn="ctr">
              <a:spcBef>
                <a:spcPts val="0"/>
              </a:spcBef>
              <a:spcAft>
                <a:spcPts val="0"/>
              </a:spcAft>
            </a:pPr>
            <a:r>
              <a:rPr lang="fr-FR" sz="2000">
                <a:latin typeface="DIN" panose="02000503040000020003" pitchFamily="2" charset="0"/>
              </a:rPr>
              <a:t>Approbation du compte-rendu du CA du 13  décembre 2022</a:t>
            </a:r>
          </a:p>
          <a:p>
            <a:pPr marL="685800" algn="ctr" rtl="0" fontAlgn="ctr">
              <a:spcBef>
                <a:spcPts val="0"/>
              </a:spcBef>
              <a:spcAft>
                <a:spcPts val="0"/>
              </a:spcAft>
            </a:pPr>
            <a:endParaRPr lang="fr-FR" sz="2000">
              <a:solidFill>
                <a:srgbClr val="084669"/>
              </a:solidFill>
            </a:endParaRPr>
          </a:p>
          <a:p>
            <a:pPr marL="685800" algn="ctr" rtl="0" fontAlgn="ctr">
              <a:spcBef>
                <a:spcPts val="0"/>
              </a:spcBef>
              <a:spcAft>
                <a:spcPts val="0"/>
              </a:spcAft>
            </a:pPr>
            <a:r>
              <a:rPr lang="fr-FR" sz="2000" b="1">
                <a:solidFill>
                  <a:schemeClr val="accent2"/>
                </a:solidFill>
                <a:latin typeface="+mj-lt"/>
              </a:rPr>
              <a:t>18h05 – 18h20</a:t>
            </a:r>
          </a:p>
          <a:p>
            <a:pPr lvl="1" algn="ctr"/>
            <a:r>
              <a:rPr lang="fr-FR" sz="2000"/>
              <a:t>Les nouvelles de l’équipe de l’ALEC !</a:t>
            </a:r>
          </a:p>
          <a:p>
            <a:pPr lvl="1" algn="ctr"/>
            <a:endParaRPr lang="fr-FR" sz="2000"/>
          </a:p>
          <a:p>
            <a:pPr lvl="1" algn="ctr"/>
            <a:r>
              <a:rPr lang="fr-FR" sz="2000" b="1">
                <a:solidFill>
                  <a:schemeClr val="accent2"/>
                </a:solidFill>
                <a:latin typeface="+mj-lt"/>
              </a:rPr>
              <a:t>18h20 – 19h50</a:t>
            </a:r>
            <a:endParaRPr lang="fr-FR" sz="2000"/>
          </a:p>
          <a:p>
            <a:pPr lvl="1" algn="ctr"/>
            <a:r>
              <a:rPr lang="fr-FR" sz="2000"/>
              <a:t>Présentation du budget prévisionnel 2023</a:t>
            </a:r>
          </a:p>
          <a:p>
            <a:pPr lvl="1" algn="ctr"/>
            <a:endParaRPr lang="fr-FR" sz="2000"/>
          </a:p>
          <a:p>
            <a:pPr marL="685800" algn="ctr" fontAlgn="ctr"/>
            <a:r>
              <a:rPr lang="fr-FR" sz="2000" b="1">
                <a:solidFill>
                  <a:srgbClr val="084669"/>
                </a:solidFill>
                <a:latin typeface="+mj-lt"/>
              </a:rPr>
              <a:t>19h50 - 20h</a:t>
            </a:r>
          </a:p>
          <a:p>
            <a:pPr marL="685800" lvl="0" algn="ctr" fontAlgn="ctr"/>
            <a:r>
              <a:rPr lang="fr-FR" sz="2000"/>
              <a:t>Questions diverses</a:t>
            </a:r>
          </a:p>
        </p:txBody>
      </p:sp>
    </p:spTree>
    <p:extLst>
      <p:ext uri="{BB962C8B-B14F-4D97-AF65-F5344CB8AC3E}">
        <p14:creationId xmlns:p14="http://schemas.microsoft.com/office/powerpoint/2010/main" val="333493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A046C81-8BB0-4AEC-9885-A3B8FF05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1" y="1776234"/>
            <a:ext cx="7867650" cy="26155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approbation </a:t>
            </a:r>
            <a:br>
              <a:rPr lang="fr-FR"/>
            </a:br>
            <a:r>
              <a:rPr lang="fr-FR"/>
              <a:t>du compte-rendu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A0F8F64-99A0-43A6-B5A5-CE5D29118502}"/>
              </a:ext>
            </a:extLst>
          </p:cNvPr>
          <p:cNvSpPr txBox="1"/>
          <p:nvPr/>
        </p:nvSpPr>
        <p:spPr>
          <a:xfrm>
            <a:off x="4415187" y="4465064"/>
            <a:ext cx="3361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/>
              <a:t>18h00 – 18h05</a:t>
            </a:r>
          </a:p>
          <a:p>
            <a:pPr algn="ctr"/>
            <a:r>
              <a:rPr lang="fr-FR" sz="2000"/>
              <a:t>Olivier DEHAESE, Président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9AD33EA-994E-40DB-9026-052F88932FB0}"/>
              </a:ext>
            </a:extLst>
          </p:cNvPr>
          <p:cNvGrpSpPr/>
          <p:nvPr/>
        </p:nvGrpSpPr>
        <p:grpSpPr>
          <a:xfrm>
            <a:off x="438683" y="4760742"/>
            <a:ext cx="2712145" cy="2097258"/>
            <a:chOff x="438683" y="4760742"/>
            <a:chExt cx="2712145" cy="2097258"/>
          </a:xfrm>
        </p:grpSpPr>
        <p:pic>
          <p:nvPicPr>
            <p:cNvPr id="6" name="Graphique 5">
              <a:extLst>
                <a:ext uri="{FF2B5EF4-FFF2-40B4-BE49-F238E27FC236}">
                  <a16:creationId xmlns:a16="http://schemas.microsoft.com/office/drawing/2014/main" id="{C2E3DECE-B5B6-4B55-9651-D54D1C62C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8683" y="5215379"/>
              <a:ext cx="2504997" cy="1642621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3A489C9-73AF-4BC9-AF6A-FCCF91FA0BEF}"/>
                </a:ext>
              </a:extLst>
            </p:cNvPr>
            <p:cNvSpPr txBox="1"/>
            <p:nvPr/>
          </p:nvSpPr>
          <p:spPr>
            <a:xfrm rot="21420811">
              <a:off x="1535473" y="4760742"/>
              <a:ext cx="16153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>
                  <a:latin typeface="+mj-lt"/>
                </a:rPr>
                <a:t>Vote 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971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A046C81-8BB0-4AEC-9885-A3B8FF05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534" y="1764892"/>
            <a:ext cx="9586338" cy="2615550"/>
          </a:xfrm>
          <a:prstGeom prst="rect">
            <a:avLst/>
          </a:prstGeom>
        </p:spPr>
        <p:txBody>
          <a:bodyPr/>
          <a:lstStyle/>
          <a:p>
            <a:pPr lvl="1" algn="ctr"/>
            <a:r>
              <a:rPr lang="fr-FR" sz="5400" b="1" kern="1200">
                <a:solidFill>
                  <a:schemeClr val="accent2"/>
                </a:solidFill>
                <a:latin typeface="DK Liquid Embrace" panose="02000000000000000000" pitchFamily="2" charset="0"/>
                <a:ea typeface="+mj-ea"/>
                <a:cs typeface="+mj-cs"/>
              </a:rPr>
              <a:t>Les nouvelles de l’équipe de l’ALEC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D63E71-A41D-6B6E-7D1F-BFE17D9C5B4E}"/>
              </a:ext>
            </a:extLst>
          </p:cNvPr>
          <p:cNvSpPr txBox="1"/>
          <p:nvPr/>
        </p:nvSpPr>
        <p:spPr>
          <a:xfrm>
            <a:off x="4433885" y="4465064"/>
            <a:ext cx="3324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/>
              <a:t>18h05 – 18h20</a:t>
            </a:r>
          </a:p>
          <a:p>
            <a:pPr algn="ctr"/>
            <a:r>
              <a:rPr lang="fr-FR" sz="2000"/>
              <a:t>Olivier DEHAESE, Président</a:t>
            </a:r>
          </a:p>
        </p:txBody>
      </p:sp>
    </p:spTree>
    <p:extLst>
      <p:ext uri="{BB962C8B-B14F-4D97-AF65-F5344CB8AC3E}">
        <p14:creationId xmlns:p14="http://schemas.microsoft.com/office/powerpoint/2010/main" val="453154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546A3F-1C46-4516-A90D-E17E9E70B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6" y="285708"/>
            <a:ext cx="12193176" cy="1316156"/>
          </a:xfrm>
        </p:spPr>
        <p:txBody>
          <a:bodyPr/>
          <a:lstStyle/>
          <a:p>
            <a:r>
              <a:rPr lang="fr-FR">
                <a:solidFill>
                  <a:srgbClr val="163C6A"/>
                </a:solidFill>
              </a:rPr>
              <a:t>Les nouvelles de l’équipe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1425493-E8FF-4849-8D42-7B2F7C527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539462" y="483202"/>
            <a:ext cx="1419225" cy="9239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ACA8021-07B4-47A9-977B-DDA288B06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80864" y="395229"/>
            <a:ext cx="1419225" cy="9239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D0F49F0-B507-46C8-9B7E-B0EF66E4C2F0}"/>
              </a:ext>
            </a:extLst>
          </p:cNvPr>
          <p:cNvSpPr txBox="1"/>
          <p:nvPr/>
        </p:nvSpPr>
        <p:spPr>
          <a:xfrm>
            <a:off x="1307091" y="1660449"/>
            <a:ext cx="10003482" cy="47705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85800" algn="ctr" fontAlgn="ctr"/>
            <a:r>
              <a:rPr lang="fr-FR" sz="2000" b="1">
                <a:solidFill>
                  <a:schemeClr val="accent2"/>
                </a:solidFill>
                <a:latin typeface="+mj-lt"/>
              </a:rPr>
              <a:t>Arrivée de Fanny Perrier : 1</a:t>
            </a:r>
            <a:r>
              <a:rPr lang="fr-FR" sz="2000" b="1" baseline="30000">
                <a:solidFill>
                  <a:schemeClr val="accent2"/>
                </a:solidFill>
                <a:latin typeface="+mj-lt"/>
              </a:rPr>
              <a:t>er</a:t>
            </a:r>
            <a:r>
              <a:rPr lang="fr-FR" sz="2000" b="1">
                <a:solidFill>
                  <a:schemeClr val="accent2"/>
                </a:solidFill>
                <a:latin typeface="+mj-lt"/>
              </a:rPr>
              <a:t> janvier 2023</a:t>
            </a:r>
          </a:p>
          <a:p>
            <a:pPr marL="685800" algn="ctr"/>
            <a:r>
              <a:rPr lang="fr-FR" sz="2000" i="1">
                <a:solidFill>
                  <a:srgbClr val="000000"/>
                </a:solidFill>
                <a:latin typeface="DIN"/>
              </a:rPr>
              <a:t>Chargée</a:t>
            </a:r>
            <a:r>
              <a:rPr lang="fr-FR" sz="2000" i="1">
                <a:ea typeface="+mn-lt"/>
                <a:cs typeface="+mn-lt"/>
              </a:rPr>
              <a:t> de mission climat énergie auprès des entreprises</a:t>
            </a:r>
            <a:endParaRPr lang="fr-FR" sz="2000" i="1">
              <a:solidFill>
                <a:srgbClr val="000000"/>
              </a:solidFill>
              <a:latin typeface="DIN"/>
            </a:endParaRPr>
          </a:p>
          <a:p>
            <a:pPr algn="ctr"/>
            <a:r>
              <a:rPr lang="fr-FR" sz="1600">
                <a:ea typeface="+mn-lt"/>
                <a:cs typeface="+mn-lt"/>
              </a:rPr>
              <a:t>Ex-Chargée de mission entreprises </a:t>
            </a:r>
            <a:r>
              <a:rPr lang="fr-FR" sz="1600" err="1">
                <a:ea typeface="+mn-lt"/>
                <a:cs typeface="+mn-lt"/>
              </a:rPr>
              <a:t>BtoB</a:t>
            </a:r>
            <a:r>
              <a:rPr lang="fr-FR" sz="1600">
                <a:ea typeface="+mn-lt"/>
                <a:cs typeface="+mn-lt"/>
              </a:rPr>
              <a:t> et correspondante territoriale </a:t>
            </a:r>
            <a:br>
              <a:rPr lang="en-US" sz="1600">
                <a:ea typeface="+mn-lt"/>
                <a:cs typeface="+mn-lt"/>
              </a:rPr>
            </a:br>
            <a:r>
              <a:rPr lang="fr-FR" sz="1600">
                <a:ea typeface="+mn-lt"/>
                <a:cs typeface="+mn-lt"/>
              </a:rPr>
              <a:t> ADEME Bretagne</a:t>
            </a:r>
          </a:p>
          <a:p>
            <a:pPr marL="685800" algn="ctr"/>
            <a:endParaRPr lang="fr-FR" sz="2000">
              <a:solidFill>
                <a:srgbClr val="000000"/>
              </a:solidFill>
              <a:latin typeface="DIN"/>
            </a:endParaRPr>
          </a:p>
          <a:p>
            <a:pPr marL="685800" algn="ctr"/>
            <a:endParaRPr lang="fr-FR" sz="2000">
              <a:solidFill>
                <a:srgbClr val="000000"/>
              </a:solidFill>
              <a:latin typeface="DIN"/>
            </a:endParaRPr>
          </a:p>
          <a:p>
            <a:pPr marL="685800" algn="ctr" rtl="0" fontAlgn="ctr">
              <a:spcBef>
                <a:spcPts val="0"/>
              </a:spcBef>
              <a:spcAft>
                <a:spcPts val="0"/>
              </a:spcAft>
            </a:pPr>
            <a:r>
              <a:rPr lang="fr-FR" sz="2000" b="1">
                <a:solidFill>
                  <a:schemeClr val="accent2"/>
                </a:solidFill>
                <a:latin typeface="+mj-lt"/>
              </a:rPr>
              <a:t>Arrivée de Lisa </a:t>
            </a:r>
            <a:r>
              <a:rPr lang="fr-FR" sz="2000" b="1" err="1">
                <a:solidFill>
                  <a:schemeClr val="accent2"/>
                </a:solidFill>
                <a:latin typeface="+mj-lt"/>
              </a:rPr>
              <a:t>Berrou</a:t>
            </a:r>
            <a:r>
              <a:rPr lang="fr-FR" sz="2000" b="1">
                <a:solidFill>
                  <a:schemeClr val="accent2"/>
                </a:solidFill>
                <a:latin typeface="+mj-lt"/>
              </a:rPr>
              <a:t>-Monnier : 20 février 2023</a:t>
            </a:r>
          </a:p>
          <a:p>
            <a:pPr marL="685800" algn="ctr" fontAlgn="ctr"/>
            <a:r>
              <a:rPr lang="fr-FR" sz="2000">
                <a:latin typeface="DIN"/>
              </a:rPr>
              <a:t>Chargée de mission Mobilités durables</a:t>
            </a:r>
            <a:endParaRPr lang="fr-FR" sz="2000">
              <a:latin typeface="DIN" panose="02000503040000020003" pitchFamily="2" charset="0"/>
            </a:endParaRPr>
          </a:p>
          <a:p>
            <a:pPr marL="685800" algn="ctr"/>
            <a:r>
              <a:rPr lang="fr-FR" sz="1600">
                <a:ea typeface="+mn-lt"/>
                <a:cs typeface="+mn-lt"/>
              </a:rPr>
              <a:t>Ex-Chargée de mission circulation aménagement intermodalité</a:t>
            </a:r>
            <a:endParaRPr lang="fr-FR" sz="2000">
              <a:ea typeface="+mn-lt"/>
              <a:cs typeface="+mn-lt"/>
            </a:endParaRPr>
          </a:p>
          <a:p>
            <a:pPr marL="685800" algn="ctr"/>
            <a:r>
              <a:rPr lang="fr-FR" sz="1600">
                <a:ea typeface="+mn-lt"/>
                <a:cs typeface="+mn-lt"/>
              </a:rPr>
              <a:t>Syndicat des Mobilités Pays Basque - Adour (SMPBA) - Bayonne </a:t>
            </a:r>
            <a:br>
              <a:rPr lang="fr-FR" sz="2000">
                <a:ea typeface="+mn-lt"/>
                <a:cs typeface="+mn-lt"/>
              </a:rPr>
            </a:br>
            <a:endParaRPr lang="fr-FR" sz="2000">
              <a:ea typeface="+mn-lt"/>
              <a:cs typeface="+mn-lt"/>
            </a:endParaRPr>
          </a:p>
          <a:p>
            <a:pPr lvl="1" algn="ctr"/>
            <a:r>
              <a:rPr lang="fr-FR" sz="2000" b="1">
                <a:solidFill>
                  <a:schemeClr val="accent2"/>
                </a:solidFill>
                <a:latin typeface="+mj-lt"/>
              </a:rPr>
              <a:t>Départ de </a:t>
            </a:r>
            <a:r>
              <a:rPr lang="fr-FR" sz="2000" b="1" err="1">
                <a:solidFill>
                  <a:schemeClr val="accent2"/>
                </a:solidFill>
                <a:latin typeface="+mj-lt"/>
              </a:rPr>
              <a:t>Soazig</a:t>
            </a:r>
            <a:r>
              <a:rPr lang="fr-FR" sz="2000" b="1">
                <a:solidFill>
                  <a:schemeClr val="accent2"/>
                </a:solidFill>
                <a:latin typeface="+mj-lt"/>
              </a:rPr>
              <a:t> </a:t>
            </a:r>
            <a:r>
              <a:rPr lang="fr-FR" sz="2000" b="1" err="1">
                <a:solidFill>
                  <a:schemeClr val="accent2"/>
                </a:solidFill>
                <a:latin typeface="+mj-lt"/>
              </a:rPr>
              <a:t>Rouillard</a:t>
            </a:r>
            <a:r>
              <a:rPr lang="fr-FR" sz="2000" b="1">
                <a:solidFill>
                  <a:schemeClr val="accent2"/>
                </a:solidFill>
                <a:latin typeface="+mj-lt"/>
              </a:rPr>
              <a:t> : à définir ?</a:t>
            </a:r>
            <a:endParaRPr lang="fr-FR" sz="2000">
              <a:solidFill>
                <a:schemeClr val="accent2"/>
              </a:solidFill>
            </a:endParaRPr>
          </a:p>
          <a:p>
            <a:pPr lvl="1" algn="ctr"/>
            <a:r>
              <a:rPr lang="fr-FR" sz="2000"/>
              <a:t>Responsable du Pôle Grand Public</a:t>
            </a:r>
          </a:p>
          <a:p>
            <a:pPr lvl="1" algn="ctr"/>
            <a:r>
              <a:rPr lang="fr-FR" sz="1600"/>
              <a:t>         Départ vers le CLER sur la coordination du programme national sur les écomobilités inclusives</a:t>
            </a:r>
          </a:p>
          <a:p>
            <a:pPr lvl="1" algn="ctr"/>
            <a:r>
              <a:rPr lang="fr-FR" sz="1600"/>
              <a:t>            Proposition d'une mise à disposition progressive au CLER à partir du mois de mars jusqu'en avril </a:t>
            </a:r>
            <a:endParaRPr lang="fr-FR"/>
          </a:p>
          <a:p>
            <a:pPr lvl="1" algn="ctr"/>
            <a:r>
              <a:rPr lang="fr-FR" sz="1200"/>
              <a:t>(1 jour par semaine puis 2 jours par semaine) puis mise à disposition du CLER à l'ALEC en mai et juin </a:t>
            </a:r>
            <a:endParaRPr lang="fr-FR"/>
          </a:p>
          <a:p>
            <a:pPr lvl="1" algn="ctr"/>
            <a:r>
              <a:rPr lang="fr-FR" sz="1600"/>
              <a:t>Recrutement à lancer rapidement</a:t>
            </a:r>
          </a:p>
        </p:txBody>
      </p:sp>
      <p:pic>
        <p:nvPicPr>
          <p:cNvPr id="3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5511CA24-3E3B-1D7C-5012-5630728C1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324" y="1572817"/>
            <a:ext cx="1539052" cy="1529847"/>
          </a:xfrm>
          <a:prstGeom prst="rect">
            <a:avLst/>
          </a:prstGeom>
        </p:spPr>
      </p:pic>
      <p:pic>
        <p:nvPicPr>
          <p:cNvPr id="7" name="Image 7" descr="Une image contenant personne, femme, blanc&#10;&#10;Description générée automatiquement">
            <a:extLst>
              <a:ext uri="{FF2B5EF4-FFF2-40B4-BE49-F238E27FC236}">
                <a16:creationId xmlns:a16="http://schemas.microsoft.com/office/drawing/2014/main" id="{40ACE7A1-08FA-72DC-7A77-6CD039C42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208" y="3240970"/>
            <a:ext cx="1543286" cy="1476728"/>
          </a:xfrm>
          <a:prstGeom prst="rect">
            <a:avLst/>
          </a:prstGeom>
        </p:spPr>
      </p:pic>
      <p:pic>
        <p:nvPicPr>
          <p:cNvPr id="4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3431D4AA-9E60-F215-E30B-CD4715929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57" y="5074121"/>
            <a:ext cx="1742488" cy="121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99641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-ALEC">
  <a:themeElements>
    <a:clrScheme name="ALEC 2021">
      <a:dk1>
        <a:srgbClr val="000000"/>
      </a:dk1>
      <a:lt1>
        <a:sysClr val="window" lastClr="FFFFFF"/>
      </a:lt1>
      <a:dk2>
        <a:srgbClr val="83B78B"/>
      </a:dk2>
      <a:lt2>
        <a:srgbClr val="B4D4B9"/>
      </a:lt2>
      <a:accent1>
        <a:srgbClr val="084669"/>
      </a:accent1>
      <a:accent2>
        <a:srgbClr val="0A5680"/>
      </a:accent2>
      <a:accent3>
        <a:srgbClr val="D7C115"/>
      </a:accent3>
      <a:accent4>
        <a:srgbClr val="BF9000"/>
      </a:accent4>
      <a:accent5>
        <a:srgbClr val="E73B25"/>
      </a:accent5>
      <a:accent6>
        <a:srgbClr val="000000"/>
      </a:accent6>
      <a:hlink>
        <a:srgbClr val="044A57"/>
      </a:hlink>
      <a:folHlink>
        <a:srgbClr val="0B7A75"/>
      </a:folHlink>
    </a:clrScheme>
    <a:fontScheme name="Modèle-ALEC">
      <a:majorFont>
        <a:latin typeface="DK Liquid Embrace"/>
        <a:ea typeface=""/>
        <a:cs typeface=""/>
      </a:majorFont>
      <a:minorFont>
        <a:latin typeface="DIN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5" id="{EE75C18D-77EF-4FB8-95F5-759723A712D9}" vid="{B2F555FD-7A41-4664-956E-12CB2C7C9CE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8BD6996E5A0E41BAB6AEB3CCECC443" ma:contentTypeVersion="11" ma:contentTypeDescription="Crée un document." ma:contentTypeScope="" ma:versionID="6f7ed7776ae27e9572598305d188d4f6">
  <xsd:schema xmlns:xsd="http://www.w3.org/2001/XMLSchema" xmlns:xs="http://www.w3.org/2001/XMLSchema" xmlns:p="http://schemas.microsoft.com/office/2006/metadata/properties" xmlns:ns3="8e6d81e0-b94f-407a-a720-05c5ec5c99a2" xmlns:ns4="592059d8-75f4-45db-9e60-925726b2ddc1" targetNamespace="http://schemas.microsoft.com/office/2006/metadata/properties" ma:root="true" ma:fieldsID="f145a1e6d74bce7f6b39fea3b4676157" ns3:_="" ns4:_="">
    <xsd:import namespace="8e6d81e0-b94f-407a-a720-05c5ec5c99a2"/>
    <xsd:import namespace="592059d8-75f4-45db-9e60-925726b2ddc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6d81e0-b94f-407a-a720-05c5ec5c99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059d8-75f4-45db-9e60-925726b2ddc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FBC3FC-B2AA-43C5-ADB7-3164714966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850458-FF46-4308-B685-7388EF82ADDB}">
  <ds:schemaRefs>
    <ds:schemaRef ds:uri="592059d8-75f4-45db-9e60-925726b2ddc1"/>
    <ds:schemaRef ds:uri="8e6d81e0-b94f-407a-a720-05c5ec5c99a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C614084-00B0-4143-8A34-FF753256656B}">
  <ds:schemaRefs>
    <ds:schemaRef ds:uri="592059d8-75f4-45db-9e60-925726b2ddc1"/>
    <ds:schemaRef ds:uri="8e6d81e0-b94f-407a-a720-05c5ec5c99a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Modèle-PPT-2021-interne</Template>
  <TotalTime>252</TotalTime>
  <Words>1216</Words>
  <Application>Microsoft Office PowerPoint</Application>
  <PresentationFormat>Grand écran</PresentationFormat>
  <Paragraphs>203</Paragraphs>
  <Slides>25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3" baseType="lpstr">
      <vt:lpstr>Wingdings</vt:lpstr>
      <vt:lpstr>Calibri</vt:lpstr>
      <vt:lpstr>DIN Black</vt:lpstr>
      <vt:lpstr>DIN</vt:lpstr>
      <vt:lpstr>Arial</vt:lpstr>
      <vt:lpstr>Arial Black</vt:lpstr>
      <vt:lpstr>DK Liquid Embrace</vt:lpstr>
      <vt:lpstr>Modèle-ALEC</vt:lpstr>
      <vt:lpstr>Conseil d’administration – 31 Janvier 2023</vt:lpstr>
      <vt:lpstr>Pour commencer,  quelques photos mystères !</vt:lpstr>
      <vt:lpstr>Présentation PowerPoint</vt:lpstr>
      <vt:lpstr>Présentation PowerPoint</vt:lpstr>
      <vt:lpstr>Présentation PowerPoint</vt:lpstr>
      <vt:lpstr>Ordre du jour</vt:lpstr>
      <vt:lpstr>approbation  du compte-rendu</vt:lpstr>
      <vt:lpstr>Les nouvelles de l’équipe de l’ALEC</vt:lpstr>
      <vt:lpstr>Les nouvelles de l’équipe</vt:lpstr>
      <vt:lpstr>Le budget prévisionnel 2023</vt:lpstr>
      <vt:lpstr>Prestations de services avec TVA</vt:lpstr>
      <vt:lpstr>De nombreuses sollicitations</vt:lpstr>
      <vt:lpstr>Subventions  et  programmes</vt:lpstr>
      <vt:lpstr>Projet mise en récit</vt:lpstr>
      <vt:lpstr>Projet mise en récit</vt:lpstr>
      <vt:lpstr>SARE, MAR et post-sare</vt:lpstr>
      <vt:lpstr>Projet Adaptation au CC</vt:lpstr>
      <vt:lpstr>Projet Mobilités durables</vt:lpstr>
      <vt:lpstr>ADHESIONS</vt:lpstr>
      <vt:lpstr>Communes CEP</vt:lpstr>
      <vt:lpstr>Charges 2023</vt:lpstr>
      <vt:lpstr>Résultat prévisionnel 2023</vt:lpstr>
      <vt:lpstr>Questions diverses</vt:lpstr>
      <vt:lpstr>Dates à venir</vt:lpstr>
      <vt:lpstr>Bonne soirée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Conseil d’administration – 4 OCTOBRE 2022</dc:title>
  <dc:creator>Laurence Monnier</dc:creator>
  <cp:lastModifiedBy>Olivier Roche</cp:lastModifiedBy>
  <cp:revision>14</cp:revision>
  <dcterms:created xsi:type="dcterms:W3CDTF">2022-09-29T12:31:23Z</dcterms:created>
  <dcterms:modified xsi:type="dcterms:W3CDTF">2023-01-31T15:44:49Z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0x010100998BD6996E5A0E41BAB6AEB3CCECC443</vt:lpwstr>
  </property>
</Properties>
</file>