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413" r:id="rId2"/>
    <p:sldId id="377" r:id="rId3"/>
    <p:sldId id="349" r:id="rId4"/>
    <p:sldId id="508" r:id="rId5"/>
    <p:sldId id="326" r:id="rId6"/>
    <p:sldId id="331" r:id="rId7"/>
    <p:sldId id="491" r:id="rId8"/>
    <p:sldId id="462" r:id="rId9"/>
    <p:sldId id="458" r:id="rId10"/>
    <p:sldId id="459" r:id="rId11"/>
    <p:sldId id="442" r:id="rId12"/>
    <p:sldId id="498" r:id="rId13"/>
    <p:sldId id="499" r:id="rId14"/>
    <p:sldId id="500" r:id="rId15"/>
    <p:sldId id="501" r:id="rId16"/>
    <p:sldId id="557" r:id="rId17"/>
    <p:sldId id="558" r:id="rId18"/>
    <p:sldId id="566" r:id="rId19"/>
    <p:sldId id="559" r:id="rId20"/>
    <p:sldId id="567" r:id="rId21"/>
    <p:sldId id="561" r:id="rId22"/>
    <p:sldId id="441" r:id="rId23"/>
    <p:sldId id="411" r:id="rId24"/>
    <p:sldId id="460" r:id="rId25"/>
    <p:sldId id="492" r:id="rId26"/>
    <p:sldId id="493" r:id="rId27"/>
    <p:sldId id="562" r:id="rId28"/>
    <p:sldId id="494" r:id="rId29"/>
    <p:sldId id="495" r:id="rId30"/>
    <p:sldId id="563" r:id="rId31"/>
    <p:sldId id="570" r:id="rId32"/>
    <p:sldId id="496" r:id="rId33"/>
    <p:sldId id="497" r:id="rId34"/>
    <p:sldId id="564" r:id="rId35"/>
    <p:sldId id="565" r:id="rId36"/>
    <p:sldId id="568" r:id="rId37"/>
    <p:sldId id="502" r:id="rId38"/>
    <p:sldId id="503" r:id="rId39"/>
    <p:sldId id="506" r:id="rId40"/>
    <p:sldId id="507" r:id="rId41"/>
    <p:sldId id="569" r:id="rId42"/>
    <p:sldId id="443" r:id="rId43"/>
    <p:sldId id="504" r:id="rId44"/>
    <p:sldId id="505" r:id="rId45"/>
    <p:sldId id="571" r:id="rId46"/>
    <p:sldId id="454" r:id="rId47"/>
    <p:sldId id="450" r:id="rId48"/>
    <p:sldId id="451" r:id="rId49"/>
    <p:sldId id="446" r:id="rId50"/>
    <p:sldId id="447" r:id="rId51"/>
    <p:sldId id="440" r:id="rId52"/>
    <p:sldId id="572" r:id="rId53"/>
    <p:sldId id="556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7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DA174-D0C6-4764-B033-2429D56C8108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D1683-9948-473F-984A-DA4FE9C29D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46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425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6159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 présenter</a:t>
            </a:r>
          </a:p>
          <a:p>
            <a:endParaRPr lang="fr-FR" dirty="0"/>
          </a:p>
          <a:p>
            <a:r>
              <a:rPr lang="fr-FR" dirty="0"/>
              <a:t>Présenter Nicolas Joffreau (Enedis) et Patrick </a:t>
            </a:r>
            <a:r>
              <a:rPr lang="fr-FR" dirty="0" err="1"/>
              <a:t>Lancelin</a:t>
            </a:r>
            <a:r>
              <a:rPr lang="fr-FR" dirty="0"/>
              <a:t> (GRDF)</a:t>
            </a:r>
          </a:p>
        </p:txBody>
      </p:sp>
    </p:spTree>
    <p:extLst>
      <p:ext uri="{BB962C8B-B14F-4D97-AF65-F5344CB8AC3E}">
        <p14:creationId xmlns:p14="http://schemas.microsoft.com/office/powerpoint/2010/main" val="378591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alec-rennes.org/" TargetMode="External"/><Relationship Id="rId4" Type="http://schemas.openxmlformats.org/officeDocument/2006/relationships/hyperlink" Target="mailto:contact@alec-rennes.org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90690E-3C36-06EA-9A28-954C61469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AFF0B6-2CB8-CEEA-B355-6D85578EF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FA7C78-2030-D193-EC9B-40BE496D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E1B0D5-62E6-107E-56F0-4265D491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8EA6B3-AA02-E0F9-D10E-F7D969EE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749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2AA3D-E888-5B69-6131-55A091BBA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9F66D4-C790-6259-BC81-4520F94E3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209514-3D4B-B920-46B9-9C1AC853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B1C844-42CD-3C8F-B53F-63A95F02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54ED0C-8EC2-4A6B-F129-C3DC9B96B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96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DB6286-81DE-825B-F9FA-B642FEA0F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FB55D4-663C-80A8-148F-07DC0660D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B2B274-8037-08E9-6283-767EF32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28F8A8-7988-52C7-B26D-51831235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88ACCD-954A-D624-DD66-BB1F2E92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829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de text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-95250" y="0"/>
            <a:ext cx="12287250" cy="1325563"/>
          </a:xfrm>
          <a:prstGeom prst="rect">
            <a:avLst/>
          </a:prstGeom>
        </p:spPr>
        <p:txBody>
          <a:bodyPr lIns="288000" tIns="324000"/>
          <a:lstStyle>
            <a:lvl1pPr algn="ctr">
              <a:defRPr sz="4400" b="1">
                <a:solidFill>
                  <a:srgbClr val="084669"/>
                </a:solidFill>
                <a:latin typeface="DK Liquid Embrace" panose="020000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0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C27DA8E-E14B-4443-A725-04701AE7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0"/>
            <a:ext cx="12287250" cy="1325563"/>
          </a:xfrm>
          <a:prstGeom prst="rect">
            <a:avLst/>
          </a:prstGeom>
        </p:spPr>
        <p:txBody>
          <a:bodyPr lIns="288000" tIns="324000"/>
          <a:lstStyle>
            <a:lvl1pPr algn="ctr">
              <a:defRPr sz="4400" b="1">
                <a:solidFill>
                  <a:srgbClr val="084669"/>
                </a:solidFill>
                <a:latin typeface="DK Liquid Embrace" panose="02000000000000000000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6086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s parties">
    <p:bg>
      <p:bgPr>
        <a:solidFill>
          <a:srgbClr val="83B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1">
            <a:extLst>
              <a:ext uri="{FF2B5EF4-FFF2-40B4-BE49-F238E27FC236}">
                <a16:creationId xmlns:a16="http://schemas.microsoft.com/office/drawing/2014/main" id="{6F9A1B8B-3AB0-4F00-8F17-98CF1BDAF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27"/>
          <a:stretch/>
        </p:blipFill>
        <p:spPr>
          <a:xfrm>
            <a:off x="4214813" y="5600700"/>
            <a:ext cx="3762375" cy="1257300"/>
          </a:xfrm>
          <a:prstGeom prst="rect">
            <a:avLst/>
          </a:prstGeom>
        </p:spPr>
      </p:pic>
      <p:pic>
        <p:nvPicPr>
          <p:cNvPr id="4" name="Graphique 2">
            <a:extLst>
              <a:ext uri="{FF2B5EF4-FFF2-40B4-BE49-F238E27FC236}">
                <a16:creationId xmlns:a16="http://schemas.microsoft.com/office/drawing/2014/main" id="{C535D708-09D5-413D-A995-70AD62C6F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63" y="5754688"/>
            <a:ext cx="3079750" cy="949325"/>
          </a:xfrm>
          <a:prstGeom prst="rect">
            <a:avLst/>
          </a:prstGeom>
        </p:spPr>
      </p:pic>
      <p:pic>
        <p:nvPicPr>
          <p:cNvPr id="5" name="Graphique 3">
            <a:extLst>
              <a:ext uri="{FF2B5EF4-FFF2-40B4-BE49-F238E27FC236}">
                <a16:creationId xmlns:a16="http://schemas.microsoft.com/office/drawing/2014/main" id="{16363A8D-1CD1-47A7-B357-15A797DC5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641350"/>
            <a:ext cx="1524000" cy="769938"/>
          </a:xfrm>
          <a:prstGeom prst="rect">
            <a:avLst/>
          </a:prstGeom>
          <a:effectLst>
            <a:outerShdw dist="38100" dir="2700000" algn="tl" rotWithShape="0">
              <a:schemeClr val="bg1"/>
            </a:outerShdw>
          </a:effectLst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258930" y="2277136"/>
            <a:ext cx="7867650" cy="2850482"/>
          </a:xfrm>
          <a:prstGeom prst="rect">
            <a:avLst/>
          </a:prstGeom>
          <a:effectLst/>
        </p:spPr>
        <p:txBody>
          <a:bodyPr anchor="ctr"/>
          <a:lstStyle>
            <a:lvl1pPr algn="ctr">
              <a:defRPr sz="7200" b="1">
                <a:solidFill>
                  <a:schemeClr val="bg1"/>
                </a:solidFill>
                <a:effectLst/>
                <a:latin typeface="DK Liquid Embrace" panose="020000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9736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94268E-ABA7-4C39-B541-D147B22A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E21B29-FC70-46E7-9FA5-059468889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26414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n">
    <p:bg>
      <p:bgPr>
        <a:solidFill>
          <a:srgbClr val="084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6C1266-9A10-40FB-90E4-1271AA20A534}"/>
              </a:ext>
            </a:extLst>
          </p:cNvPr>
          <p:cNvSpPr/>
          <p:nvPr userDrawn="1"/>
        </p:nvSpPr>
        <p:spPr>
          <a:xfrm>
            <a:off x="0" y="5137608"/>
            <a:ext cx="12192000" cy="17203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EF3F303C-FEB3-47E5-8049-F7667550A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7850" y="569922"/>
            <a:ext cx="6518943" cy="20105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A188E8-9FB0-469B-BB7A-F475A81A190E}"/>
              </a:ext>
            </a:extLst>
          </p:cNvPr>
          <p:cNvSpPr txBox="1"/>
          <p:nvPr userDrawn="1"/>
        </p:nvSpPr>
        <p:spPr>
          <a:xfrm>
            <a:off x="656548" y="5360983"/>
            <a:ext cx="10878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chemeClr val="accent1"/>
                </a:solidFill>
                <a:latin typeface="DK Liquid Embrace" panose="02000000000000000000" pitchFamily="2" charset="0"/>
                <a:ea typeface="Times New Roman" panose="02020603050405020304" pitchFamily="18" charset="0"/>
              </a:rPr>
              <a:t>énergie et climat, agir </a:t>
            </a:r>
            <a:r>
              <a:rPr lang="fr-FR" sz="1800" dirty="0">
                <a:solidFill>
                  <a:schemeClr val="accent1"/>
                </a:solidFill>
                <a:latin typeface="DK Liquid Embrace" panose="02000000000000000000" pitchFamily="2" charset="0"/>
                <a:ea typeface="Times New Roman" panose="02020603050405020304" pitchFamily="18" charset="0"/>
              </a:rPr>
              <a:t>ensemble pour mieux vivre aujourd’hui et demain !</a:t>
            </a:r>
            <a:endParaRPr lang="fr-FR" sz="1800" dirty="0">
              <a:solidFill>
                <a:schemeClr val="accent1"/>
              </a:solidFill>
              <a:effectLst/>
              <a:latin typeface="DK Liquid Embrace" panose="02000000000000000000" pitchFamily="2" charset="0"/>
              <a:ea typeface="Times New Roman" panose="02020603050405020304" pitchFamily="18" charset="0"/>
            </a:endParaRPr>
          </a:p>
          <a:p>
            <a:pPr marL="85725" algn="ctr" fontAlgn="base"/>
            <a:r>
              <a:rPr lang="fr-FR" sz="1800" dirty="0">
                <a:solidFill>
                  <a:schemeClr val="accent1"/>
                </a:solidFill>
                <a:latin typeface="DIN" panose="02000503040000020003" pitchFamily="2" charset="0"/>
                <a:ea typeface="Times New Roman" panose="02020603050405020304" pitchFamily="18" charset="0"/>
              </a:rPr>
              <a:t>104 boulevard Georges Clemenceau 35 200 Rennes</a:t>
            </a:r>
          </a:p>
          <a:p>
            <a:pPr marL="85725" algn="ctr" fontAlgn="base"/>
            <a:r>
              <a:rPr lang="fr-FR" sz="1800" dirty="0">
                <a:solidFill>
                  <a:schemeClr val="accent1"/>
                </a:solidFill>
                <a:latin typeface="DIN" panose="02000503040000020003" pitchFamily="2" charset="0"/>
                <a:ea typeface="Times New Roman" panose="02020603050405020304" pitchFamily="18" charset="0"/>
              </a:rPr>
              <a:t>02 99 352 350 </a:t>
            </a:r>
            <a:r>
              <a:rPr lang="fr-FR" sz="1800" u="none" dirty="0">
                <a:solidFill>
                  <a:schemeClr val="accent1"/>
                </a:solidFill>
                <a:latin typeface="DIN" panose="02000503040000020003" pitchFamily="2" charset="0"/>
                <a:ea typeface="Times New Roman" panose="02020603050405020304" pitchFamily="18" charset="0"/>
              </a:rPr>
              <a:t>-  </a:t>
            </a:r>
            <a:r>
              <a:rPr lang="fr-FR" sz="1800" u="none" dirty="0">
                <a:solidFill>
                  <a:schemeClr val="accent1"/>
                </a:solidFill>
                <a:latin typeface="DIN" panose="02000503040000020003" pitchFamily="2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contact@alec-rennes.org</a:t>
            </a:r>
            <a:r>
              <a:rPr lang="fr-FR" sz="1800" u="none" dirty="0">
                <a:solidFill>
                  <a:schemeClr val="accent1"/>
                </a:solidFill>
                <a:latin typeface="DIN" panose="02000503040000020003" pitchFamily="2" charset="0"/>
                <a:ea typeface="Times New Roman" panose="02020603050405020304" pitchFamily="18" charset="0"/>
              </a:rPr>
              <a:t> - </a:t>
            </a:r>
            <a:r>
              <a:rPr lang="fr-FR" sz="1800" u="none" dirty="0">
                <a:solidFill>
                  <a:schemeClr val="accent1"/>
                </a:solidFill>
                <a:latin typeface="DIN" panose="02000503040000020003" pitchFamily="2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www.alec-rennes.org</a:t>
            </a:r>
            <a:endParaRPr lang="fr-FR" sz="1800" u="none" dirty="0">
              <a:solidFill>
                <a:schemeClr val="accent1"/>
              </a:solidFill>
              <a:latin typeface="DIN" panose="02000503040000020003" pitchFamily="2" charset="0"/>
              <a:ea typeface="Times New Roman" panose="02020603050405020304" pitchFamily="18" charset="0"/>
            </a:endParaRPr>
          </a:p>
          <a:p>
            <a:pPr marL="85725" algn="ctr" fontAlgn="base"/>
            <a:r>
              <a:rPr lang="fr-FR" sz="1800" u="none" dirty="0">
                <a:solidFill>
                  <a:schemeClr val="accent1"/>
                </a:solidFill>
                <a:latin typeface="DIN" panose="02000503040000020003" pitchFamily="2" charset="0"/>
                <a:ea typeface="Times New Roman" panose="02020603050405020304" pitchFamily="18" charset="0"/>
              </a:rPr>
              <a:t>Facebook : @alecrennes / Twitter : @ALEC_Rennes </a:t>
            </a:r>
          </a:p>
          <a:p>
            <a:pPr marL="85725" fontAlgn="base"/>
            <a:endParaRPr lang="fr-FR" sz="2800" dirty="0">
              <a:solidFill>
                <a:schemeClr val="accent1"/>
              </a:solidFill>
              <a:latin typeface="DIN" panose="02000503040000020003" pitchFamily="2" charset="0"/>
              <a:ea typeface="Times New Roman" panose="02020603050405020304" pitchFamily="18" charset="0"/>
            </a:endParaRPr>
          </a:p>
          <a:p>
            <a:pPr marL="371475" indent="-285750" fontAlgn="base">
              <a:buFont typeface="Wingdings" panose="05000000000000000000" pitchFamily="2" charset="2"/>
              <a:buChar char="Ø"/>
            </a:pPr>
            <a:endParaRPr lang="fr-FR" sz="1800" dirty="0">
              <a:solidFill>
                <a:schemeClr val="accent1"/>
              </a:solidFill>
              <a:effectLst/>
              <a:latin typeface="DIN" panose="02000503040000020003" pitchFamily="2" charset="0"/>
              <a:ea typeface="Times New Roman" panose="02020603050405020304" pitchFamily="18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2673630-D7D6-4E3C-9911-72BAD8DA6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7204" y="3352350"/>
            <a:ext cx="9851009" cy="1361398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DK Liquid Embrace" panose="02000000000000000000" pitchFamily="2" charset="0"/>
              </a:defRPr>
            </a:lvl1pPr>
          </a:lstStyle>
          <a:p>
            <a:r>
              <a:rPr lang="fr-FR" dirty="0"/>
              <a:t>Modifiez pour écrire votre texte de fin !</a:t>
            </a:r>
          </a:p>
        </p:txBody>
      </p:sp>
    </p:spTree>
    <p:extLst>
      <p:ext uri="{BB962C8B-B14F-4D97-AF65-F5344CB8AC3E}">
        <p14:creationId xmlns:p14="http://schemas.microsoft.com/office/powerpoint/2010/main" val="49661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27E63-37B1-BD54-AF0C-61B49935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3A88D2-F33B-683D-E47F-3F99F1327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68873B-D751-2CFE-5B0A-ABC023D4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D5C821-5FDF-4EC9-E151-615445E0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0D6158-E6F2-2D41-5FE9-F14F2BA4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17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D400F-DDE6-5EB9-3DA2-3A0577EF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5BC264-2CB1-78EA-05A8-605D940E6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A603E4-00B7-592E-4BEC-6F25F0020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5927F7-D7BE-9644-445A-0733155CA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F45ACE-E4F0-4EE0-3827-B621E4EE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13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4F25DF-62AC-F36F-E40E-EB7E78B6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CC1A47-D2A6-BF1C-3B31-CD6B40227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6A593A-F1A6-D3D8-DFA9-A62884E38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B87253-C052-C212-6DFB-4854F685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C637AE-B0AE-D569-F53A-D86BE43E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0D2BF9-2971-0ADD-9AC6-A1730C03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34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9DBA7A-15FF-DA63-93DF-8ECA1F001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0E3B84-0C18-CC75-C2D9-DF62FE2F2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681EF0-DAE9-6176-0DFB-65720CFFC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BA31F6-94B8-D962-5C2A-E6F8F48A4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21E352-0BD2-7F4C-79CE-A8FF8FF70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76738C-8861-282B-4EF3-43971C55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3654980-7D71-7984-7F6C-752937A31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8C02714-65CC-66F0-0357-DED93065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08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80EDF-FBA7-BFB1-EF02-CC9528AC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FF4FCA-37B8-4AC7-E41F-C2F9EDAA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7641EBB-78F6-8DF0-2D72-34A3A072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1DA884-58E9-DC4A-A758-18B4A3F7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83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ACF3851-62A2-8BE5-209C-0E1011D9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59FD52-E6A6-82B1-2E50-63A41260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8B19B6-4958-59CD-DF70-6B66218F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50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09FE4-02CC-EC79-AB36-A48392A9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5C27B2-2523-8DE8-BF2B-584C94AC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78CFD9-78F8-D347-668C-45011979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910DBC-1F50-D6F4-7F36-41956D88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A11CF0-2AD5-FEDF-A4B4-20D8A672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F80A63-5669-B43E-D9A0-9EC087196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26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AF435-612C-0258-CE8F-BEA05F3F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9930598-7C7E-743B-A3F2-ED6BEFBEF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C84726-4B46-2BC3-658E-883E01FE6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C99FF4-6E8A-C4D6-F42C-718737FB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675EFC-A8DA-564C-E89F-F83A4333C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C0C2EB-7CAA-8967-8E94-A3142022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23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4B87FF-7AA1-B168-5789-32CC5A65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1D67F6-64B9-1220-F736-79B31BD87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102ACB-974F-8850-9197-908E33BD4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45980-C445-4E2E-ADDC-58FCF0F4A846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2D1434-7B17-ABCC-EFC2-32CBC45C0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48CB5B-F39F-08EE-2105-8F357C1A9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6E332-A419-4C13-9A64-0A2DB9F1C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67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3.png"/><Relationship Id="rId7" Type="http://schemas.openxmlformats.org/officeDocument/2006/relationships/image" Target="../media/image3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gif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actu.fr/bretagne/rennes_35238/rennes-de-combien-vos-factures-d-eau-vont-elles-augmenter-en-2023_56431042.html" TargetMode="Externa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mon-compte-client.enedis.fr/" TargetMode="Externa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oherozh.fr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hyperlink" Target="https://www.ademe.fr/sites/default/files/assets/documents/guide-pratique-economiser-eau-energie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efis-declics.org/fr/ecogestes/ecogestes-energie/" TargetMode="External"/><Relationship Id="rId5" Type="http://schemas.openxmlformats.org/officeDocument/2006/relationships/hyperlink" Target="https://librairie.ademe.fr/cadic/4928/guide-pratique-ecoresponsable-au-bureau.pdf" TargetMode="Externa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grand-defi-energie-eau@alec-rennes.org" TargetMode="External"/><Relationship Id="rId5" Type="http://schemas.openxmlformats.org/officeDocument/2006/relationships/hyperlink" Target="https://www.alec-rennes.org/grand-defi" TargetMode="Externa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D46DC-7B5B-5A3D-4A82-520225DA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961CB4-B439-0C0A-3A2D-4C35EB23F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6" y="-2746"/>
            <a:ext cx="9960427" cy="523877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6F2EF5B-BDAE-29BE-C985-4168F8764E90}"/>
              </a:ext>
            </a:extLst>
          </p:cNvPr>
          <p:cNvSpPr txBox="1">
            <a:spLocks/>
          </p:cNvSpPr>
          <p:nvPr/>
        </p:nvSpPr>
        <p:spPr>
          <a:xfrm>
            <a:off x="57150" y="5170709"/>
            <a:ext cx="12287250" cy="1325563"/>
          </a:xfrm>
          <a:prstGeom prst="rect">
            <a:avLst/>
          </a:prstGeom>
        </p:spPr>
        <p:txBody>
          <a:bodyPr lIns="288000" tIns="324000"/>
          <a:lstStyle>
            <a:lvl1pPr algn="ctr" defTabSz="112544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84669"/>
                </a:solidFill>
                <a:latin typeface="DK Liquid Embrace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fr-FR" dirty="0"/>
              <a:t>Atelier pratique N°2: quelques gestes simples à mettre en place pour faire des économies</a:t>
            </a:r>
          </a:p>
        </p:txBody>
      </p:sp>
      <p:pic>
        <p:nvPicPr>
          <p:cNvPr id="7" name="infos-tapis">
            <a:hlinkClick r:id="" action="ppaction://media"/>
            <a:extLst>
              <a:ext uri="{FF2B5EF4-FFF2-40B4-BE49-F238E27FC236}">
                <a16:creationId xmlns:a16="http://schemas.microsoft.com/office/drawing/2014/main" id="{2BAF5230-B3E2-BED9-5A96-84D271CBD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1906" y="3816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6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E2EF65-0FCB-428C-B383-1652C1512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07"/>
          <a:stretch/>
        </p:blipFill>
        <p:spPr>
          <a:xfrm>
            <a:off x="6182074" y="1759693"/>
            <a:ext cx="4214394" cy="443337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FBC4C2-8997-4F40-A2D6-51B6D58B33A1}"/>
              </a:ext>
            </a:extLst>
          </p:cNvPr>
          <p:cNvSpPr txBox="1"/>
          <p:nvPr/>
        </p:nvSpPr>
        <p:spPr>
          <a:xfrm>
            <a:off x="6463018" y="2750003"/>
            <a:ext cx="46139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accent6"/>
                </a:solidFill>
                <a:highlight>
                  <a:srgbClr val="FABE00"/>
                </a:highlight>
              </a:rPr>
              <a:t>66%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F9ABA6-55F1-42C5-B72D-020FB6EAB60B}"/>
              </a:ext>
            </a:extLst>
          </p:cNvPr>
          <p:cNvSpPr txBox="1"/>
          <p:nvPr/>
        </p:nvSpPr>
        <p:spPr>
          <a:xfrm>
            <a:off x="8855278" y="2292257"/>
            <a:ext cx="48516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accent6"/>
                </a:solidFill>
              </a:rPr>
              <a:t>17%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511A04-DE40-4D81-92AA-2FA47CA3D48B}"/>
              </a:ext>
            </a:extLst>
          </p:cNvPr>
          <p:cNvSpPr txBox="1"/>
          <p:nvPr/>
        </p:nvSpPr>
        <p:spPr>
          <a:xfrm>
            <a:off x="7396992" y="4525126"/>
            <a:ext cx="48516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accent6"/>
                </a:solidFill>
              </a:rPr>
              <a:t>5%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E6BF9C-3ED5-415C-A595-1A0777347A09}"/>
              </a:ext>
            </a:extLst>
          </p:cNvPr>
          <p:cNvSpPr txBox="1"/>
          <p:nvPr/>
        </p:nvSpPr>
        <p:spPr>
          <a:xfrm>
            <a:off x="9250260" y="3414294"/>
            <a:ext cx="48516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accent6"/>
                </a:solidFill>
              </a:rPr>
              <a:t>11%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sz="4900" dirty="0"/>
              <a:t>réponse :</a:t>
            </a:r>
            <a:br>
              <a:rPr lang="fr-FR" dirty="0"/>
            </a:br>
            <a:br>
              <a:rPr lang="fr-FR" sz="2000" dirty="0"/>
            </a:b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8A7AC8-AF1F-594F-ACA9-BCC2D7F23E33}"/>
              </a:ext>
            </a:extLst>
          </p:cNvPr>
          <p:cNvSpPr txBox="1"/>
          <p:nvPr/>
        </p:nvSpPr>
        <p:spPr>
          <a:xfrm>
            <a:off x="1582793" y="2959831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L’eau chaude sanitaire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 chauffage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L’électricité spécifique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La cuisson</a:t>
            </a:r>
          </a:p>
        </p:txBody>
      </p:sp>
      <p:pic>
        <p:nvPicPr>
          <p:cNvPr id="10" name="Image 9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ABD30E81-363E-0F07-9384-03DAFFCC1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0ED925-5EA5-3BA3-1DEE-5861B9983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12" name="Image 11" descr="Une image contenant gants&#10;&#10;Description générée automatiquement">
            <a:extLst>
              <a:ext uri="{FF2B5EF4-FFF2-40B4-BE49-F238E27FC236}">
                <a16:creationId xmlns:a16="http://schemas.microsoft.com/office/drawing/2014/main" id="{66EB61FC-DB72-9E98-9F65-4AB6F0862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0DF1AE-8B99-4951-9ADF-8C2433AAD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5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07F3F-8ADC-4EA2-A7E8-DBE372E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930" y="2003759"/>
            <a:ext cx="7867650" cy="285048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Le chauffage</a:t>
            </a:r>
          </a:p>
        </p:txBody>
      </p:sp>
    </p:spTree>
    <p:extLst>
      <p:ext uri="{BB962C8B-B14F-4D97-AF65-F5344CB8AC3E}">
        <p14:creationId xmlns:p14="http://schemas.microsoft.com/office/powerpoint/2010/main" val="2848393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 :</a:t>
            </a:r>
            <a:br>
              <a:rPr lang="fr-FR" dirty="0"/>
            </a:br>
            <a:br>
              <a:rPr lang="fr-FR" sz="2000" dirty="0"/>
            </a:br>
            <a:r>
              <a:rPr lang="fr-FR" sz="4000" b="0" dirty="0"/>
              <a:t>Quelle est la température recommandée la nuit à l’intérieur de votre logement ?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16°C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18°C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19°C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22°C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  <p:pic>
        <p:nvPicPr>
          <p:cNvPr id="9" name="Image 8" descr="Une image contenant chat, intérieur, chat domestique&#10;&#10;Description générée automatiquement">
            <a:extLst>
              <a:ext uri="{FF2B5EF4-FFF2-40B4-BE49-F238E27FC236}">
                <a16:creationId xmlns:a16="http://schemas.microsoft.com/office/drawing/2014/main" id="{4FB75460-8C1A-DDDF-6A58-86FC7543D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9" y="2954337"/>
            <a:ext cx="32861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7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réponse :</a:t>
            </a:r>
            <a:br>
              <a:rPr lang="fr-FR" dirty="0"/>
            </a:br>
            <a:br>
              <a:rPr lang="fr-FR" sz="2000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cs typeface="Calibri" panose="020F0502020204030204" pitchFamily="34" charset="0"/>
              </a:rPr>
              <a:t>16°C</a:t>
            </a:r>
            <a:endParaRPr lang="fr-FR" sz="2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18°C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19°C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22°C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F29EEE-20A4-C799-3C56-60768F42A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510" y="1409331"/>
            <a:ext cx="5398219" cy="51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41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 :</a:t>
            </a:r>
            <a:br>
              <a:rPr lang="fr-FR" dirty="0"/>
            </a:br>
            <a:br>
              <a:rPr lang="fr-FR" sz="2000" dirty="0"/>
            </a:br>
            <a:r>
              <a:rPr lang="fr-FR" sz="4000" b="0" dirty="0"/>
              <a:t>Quel pourcentage d’économie d’énergie de chauffage je vais pouvoir réaliser en baissant la température de 1°C ?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2 %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7 %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12 %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25 %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2AC1409C-92F1-1375-77A1-BB3C88177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326707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réponse :</a:t>
            </a:r>
            <a:br>
              <a:rPr lang="fr-FR" dirty="0"/>
            </a:br>
            <a:br>
              <a:rPr lang="fr-FR" sz="2000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2 %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cs typeface="Calibri" panose="020F0502020204030204" pitchFamily="34" charset="0"/>
              </a:rPr>
              <a:t>7 %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12 %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25 %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5E8A36-A79A-A99C-F6AE-3B6A8E3CC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736" y="1610903"/>
            <a:ext cx="4656114" cy="48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15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chauffage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72F4A5-A660-471E-9D95-3958E9A9C3E0}"/>
              </a:ext>
            </a:extLst>
          </p:cNvPr>
          <p:cNvSpPr txBox="1"/>
          <p:nvPr/>
        </p:nvSpPr>
        <p:spPr>
          <a:xfrm>
            <a:off x="1093878" y="1325563"/>
            <a:ext cx="963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algn="ctr" fontAlgn="base"/>
            <a:r>
              <a:rPr lang="fr-FR" sz="2800" b="1" dirty="0">
                <a:solidFill>
                  <a:srgbClr val="83B78B"/>
                </a:solidFill>
                <a:latin typeface="DIN Black"/>
              </a:rPr>
              <a:t>La température du logement</a:t>
            </a:r>
            <a:endParaRPr lang="fr-FR" sz="2800" b="1" dirty="0">
              <a:solidFill>
                <a:srgbClr val="83B78B"/>
              </a:solidFill>
              <a:latin typeface="DIN Black" pitchFamily="50" charset="0"/>
              <a:ea typeface="Times New Roman" panose="02020603050405020304" pitchFamily="18" charset="0"/>
            </a:endParaRPr>
          </a:p>
        </p:txBody>
      </p:sp>
      <p:sp>
        <p:nvSpPr>
          <p:cNvPr id="3" name="Flèche vers le bas 13">
            <a:extLst>
              <a:ext uri="{FF2B5EF4-FFF2-40B4-BE49-F238E27FC236}">
                <a16:creationId xmlns:a16="http://schemas.microsoft.com/office/drawing/2014/main" id="{1A1BD12A-F967-1390-5B7A-337DED395453}"/>
              </a:ext>
            </a:extLst>
          </p:cNvPr>
          <p:cNvSpPr/>
          <p:nvPr/>
        </p:nvSpPr>
        <p:spPr bwMode="auto">
          <a:xfrm>
            <a:off x="3189194" y="4076474"/>
            <a:ext cx="215872" cy="360446"/>
          </a:xfrm>
          <a:prstGeom prst="downArrow">
            <a:avLst/>
          </a:prstGeom>
          <a:solidFill>
            <a:srgbClr val="524B5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8850" tIns="54425" rIns="108850" bIns="54425"/>
          <a:lstStyle/>
          <a:p>
            <a:pPr>
              <a:defRPr/>
            </a:pPr>
            <a:endParaRPr lang="fr-FR" sz="2900" kern="0" dirty="0">
              <a:latin typeface="Barlow" panose="00000500000000000000" pitchFamily="50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4" name="Flèche vers le bas 14">
            <a:extLst>
              <a:ext uri="{FF2B5EF4-FFF2-40B4-BE49-F238E27FC236}">
                <a16:creationId xmlns:a16="http://schemas.microsoft.com/office/drawing/2014/main" id="{3E1783A9-4E7F-1980-E26F-F2A868F004F9}"/>
              </a:ext>
            </a:extLst>
          </p:cNvPr>
          <p:cNvSpPr/>
          <p:nvPr/>
        </p:nvSpPr>
        <p:spPr bwMode="auto">
          <a:xfrm>
            <a:off x="5797118" y="4071711"/>
            <a:ext cx="215872" cy="360446"/>
          </a:xfrm>
          <a:prstGeom prst="downArrow">
            <a:avLst/>
          </a:prstGeom>
          <a:solidFill>
            <a:srgbClr val="524B5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8850" tIns="54425" rIns="108850" bIns="54425"/>
          <a:lstStyle/>
          <a:p>
            <a:pPr>
              <a:defRPr/>
            </a:pPr>
            <a:endParaRPr lang="fr-FR" sz="2900" kern="0" dirty="0">
              <a:latin typeface="Barlow" panose="00000500000000000000" pitchFamily="50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" name="Flèche vers le bas 15">
            <a:extLst>
              <a:ext uri="{FF2B5EF4-FFF2-40B4-BE49-F238E27FC236}">
                <a16:creationId xmlns:a16="http://schemas.microsoft.com/office/drawing/2014/main" id="{3469F81D-7B6D-0F39-6B36-EE235FD8EB58}"/>
              </a:ext>
            </a:extLst>
          </p:cNvPr>
          <p:cNvSpPr/>
          <p:nvPr/>
        </p:nvSpPr>
        <p:spPr bwMode="auto">
          <a:xfrm>
            <a:off x="4622521" y="4092353"/>
            <a:ext cx="215872" cy="360446"/>
          </a:xfrm>
          <a:prstGeom prst="downArrow">
            <a:avLst/>
          </a:prstGeom>
          <a:solidFill>
            <a:srgbClr val="524B5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8850" tIns="54425" rIns="108850" bIns="54425"/>
          <a:lstStyle/>
          <a:p>
            <a:pPr>
              <a:defRPr/>
            </a:pPr>
            <a:endParaRPr lang="fr-FR" sz="2900" kern="0" dirty="0">
              <a:latin typeface="Barlow" panose="00000500000000000000" pitchFamily="50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A4221E-13F9-1BC6-3F2A-839F8EAC7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297" y="4649696"/>
            <a:ext cx="1541261" cy="72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Absence prolongée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9EC436-97ED-F2A7-5895-709E56B87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090" y="4649695"/>
            <a:ext cx="1292235" cy="72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Nuit </a:t>
            </a:r>
          </a:p>
          <a:p>
            <a:pPr algn="ctr" eaLnBrk="1" hangingPunct="1"/>
            <a:r>
              <a:rPr lang="fr-FR" altLang="fr-FR" sz="2000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(absence)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327DB6-39E7-67D1-66A7-542053B77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043" y="4649695"/>
            <a:ext cx="1442918" cy="72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Jour</a:t>
            </a:r>
          </a:p>
          <a:p>
            <a:pPr algn="ctr" eaLnBrk="1" hangingPunct="1"/>
            <a:r>
              <a:rPr lang="fr-FR" altLang="fr-FR" sz="2000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 (présence)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7FC0F5-3833-363C-30DC-869DC38F3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295" y="3388928"/>
            <a:ext cx="792058" cy="38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b="1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12</a:t>
            </a:r>
            <a:r>
              <a:rPr lang="fr-FR" altLang="fr-FR" b="1" baseline="30000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º</a:t>
            </a:r>
            <a:r>
              <a:rPr lang="fr-FR" altLang="fr-FR" b="1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5E2135-8C5E-DEA0-BB2C-1673953BF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005" y="3388928"/>
            <a:ext cx="792058" cy="38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b="1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14</a:t>
            </a:r>
            <a:r>
              <a:rPr lang="fr-FR" altLang="fr-FR" b="1" baseline="30000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º</a:t>
            </a:r>
            <a:r>
              <a:rPr lang="fr-FR" altLang="fr-FR" b="1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21F9E4-72D0-E9E6-F815-D19E0895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4906" y="3388927"/>
            <a:ext cx="1006343" cy="38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b="1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16</a:t>
            </a:r>
            <a:r>
              <a:rPr lang="fr-FR" altLang="fr-FR" b="1" baseline="30000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º</a:t>
            </a:r>
            <a:r>
              <a:rPr lang="fr-FR" altLang="fr-FR" b="1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E0AD03-BB81-562B-67C0-AD11344A7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820" y="3388928"/>
            <a:ext cx="792060" cy="38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b="1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19</a:t>
            </a:r>
            <a:r>
              <a:rPr lang="fr-FR" altLang="fr-FR" b="1" baseline="30000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º</a:t>
            </a:r>
            <a:r>
              <a:rPr lang="fr-FR" altLang="fr-FR" b="1" dirty="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6931B87-4928-CF87-7432-B689C4696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480" y="3388928"/>
            <a:ext cx="792058" cy="38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b="1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21</a:t>
            </a:r>
            <a:r>
              <a:rPr lang="fr-FR" altLang="fr-FR" b="1" baseline="30000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º</a:t>
            </a:r>
            <a:r>
              <a:rPr lang="fr-FR" altLang="fr-FR" b="1">
                <a:latin typeface="Barlow" panose="00000500000000000000" pitchFamily="50" charset="0"/>
                <a:ea typeface="MS PGothic" panose="020B0600070205080204" pitchFamily="34" charset="-128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3EE0818-4676-B72C-DD1D-48796AAA1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54" y="2183651"/>
            <a:ext cx="2749923" cy="2974607"/>
          </a:xfrm>
          <a:prstGeom prst="rect">
            <a:avLst/>
          </a:prstGeom>
        </p:spPr>
      </p:pic>
      <p:grpSp>
        <p:nvGrpSpPr>
          <p:cNvPr id="17" name="Groupe 23">
            <a:extLst>
              <a:ext uri="{FF2B5EF4-FFF2-40B4-BE49-F238E27FC236}">
                <a16:creationId xmlns:a16="http://schemas.microsoft.com/office/drawing/2014/main" id="{246DA9FD-8871-46C7-A368-206957A7D301}"/>
              </a:ext>
            </a:extLst>
          </p:cNvPr>
          <p:cNvGrpSpPr>
            <a:grpSpLocks/>
          </p:cNvGrpSpPr>
          <p:nvPr/>
        </p:nvGrpSpPr>
        <p:grpSpPr bwMode="auto">
          <a:xfrm>
            <a:off x="1753725" y="5831492"/>
            <a:ext cx="8518740" cy="846386"/>
            <a:chOff x="1326085" y="4715914"/>
            <a:chExt cx="7933473" cy="136181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FFE75A-682C-D890-396A-1BD3CDAF3256}"/>
                </a:ext>
              </a:extLst>
            </p:cNvPr>
            <p:cNvSpPr/>
            <p:nvPr/>
          </p:nvSpPr>
          <p:spPr>
            <a:xfrm>
              <a:off x="1326085" y="4715914"/>
              <a:ext cx="7933473" cy="136181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fr-FR" sz="2800" b="1" kern="0" dirty="0">
                  <a:latin typeface="Barlow" panose="00000500000000000000" pitchFamily="50" charset="0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fr-FR" sz="2000" b="1" kern="0" dirty="0">
                  <a:latin typeface="Barlow" panose="00000500000000000000" pitchFamily="50" charset="0"/>
                  <a:ea typeface="ＭＳ Ｐゴシック"/>
                  <a:cs typeface="Arial" panose="020B0604020202020204" pitchFamily="34" charset="0"/>
                </a:rPr>
                <a:t>Baisse de 1</a:t>
              </a:r>
              <a:r>
                <a:rPr lang="fr-FR" sz="2000" b="1" kern="0" baseline="30000" dirty="0">
                  <a:latin typeface="Barlow" panose="00000500000000000000" pitchFamily="50" charset="0"/>
                  <a:ea typeface="ＭＳ Ｐゴシック"/>
                  <a:cs typeface="Arial" panose="020B0604020202020204" pitchFamily="34" charset="0"/>
                </a:rPr>
                <a:t>º</a:t>
              </a:r>
              <a:r>
                <a:rPr lang="fr-FR" sz="2000" b="1" kern="0" dirty="0">
                  <a:latin typeface="Barlow" panose="00000500000000000000" pitchFamily="50" charset="0"/>
                  <a:ea typeface="ＭＳ Ｐゴシック"/>
                  <a:cs typeface="Arial" panose="020B0604020202020204" pitchFamily="34" charset="0"/>
                </a:rPr>
                <a:t>C            Diminution de 7%</a:t>
              </a:r>
            </a:p>
            <a:p>
              <a:pPr algn="ctr" eaLnBrk="1" hangingPunct="1">
                <a:defRPr/>
              </a:pPr>
              <a:endParaRPr lang="fr-FR" sz="100" b="1" kern="0" dirty="0">
                <a:latin typeface="Barlow" panose="00000500000000000000" pitchFamily="50" charset="0"/>
                <a:ea typeface="ＭＳ Ｐゴシック"/>
                <a:cs typeface="Arial" panose="020B0604020202020204" pitchFamily="34" charset="0"/>
              </a:endParaRPr>
            </a:p>
            <a:p>
              <a:pPr algn="ctr" eaLnBrk="1" hangingPunct="1">
                <a:defRPr/>
              </a:pPr>
              <a:r>
                <a:rPr lang="fr-FR" sz="2000" b="1" kern="0" dirty="0">
                  <a:latin typeface="Barlow" panose="00000500000000000000" pitchFamily="50" charset="0"/>
                  <a:ea typeface="ＭＳ Ｐゴシック"/>
                  <a:cs typeface="Arial" panose="020B0604020202020204" pitchFamily="34" charset="0"/>
                </a:rPr>
                <a:t>Jusque 14 % avec un système de régulation/programmation</a:t>
              </a:r>
            </a:p>
          </p:txBody>
        </p:sp>
        <p:sp>
          <p:nvSpPr>
            <p:cNvPr id="19" name="Flèche droite 25">
              <a:extLst>
                <a:ext uri="{FF2B5EF4-FFF2-40B4-BE49-F238E27FC236}">
                  <a16:creationId xmlns:a16="http://schemas.microsoft.com/office/drawing/2014/main" id="{A6B5EE00-1915-0D59-B232-9CC796F13DC9}"/>
                </a:ext>
              </a:extLst>
            </p:cNvPr>
            <p:cNvSpPr/>
            <p:nvPr/>
          </p:nvSpPr>
          <p:spPr bwMode="auto">
            <a:xfrm>
              <a:off x="4897276" y="5023488"/>
              <a:ext cx="395448" cy="364213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 sz="2900" b="1" kern="0" dirty="0">
                <a:latin typeface="Barlow" panose="00000500000000000000" pitchFamily="50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5DB5EB7B-8DA7-C08D-DB1C-A94D61C1D1DA}"/>
              </a:ext>
            </a:extLst>
          </p:cNvPr>
          <p:cNvSpPr>
            <a:spLocks/>
          </p:cNvSpPr>
          <p:nvPr/>
        </p:nvSpPr>
        <p:spPr bwMode="auto">
          <a:xfrm rot="5400000">
            <a:off x="3108174" y="3087943"/>
            <a:ext cx="377913" cy="1473008"/>
          </a:xfrm>
          <a:prstGeom prst="rightBrace">
            <a:avLst>
              <a:gd name="adj1" fmla="val 8304"/>
              <a:gd name="adj2" fmla="val 50000"/>
            </a:avLst>
          </a:prstGeom>
          <a:noFill/>
          <a:ln w="9525" algn="ctr">
            <a:solidFill>
              <a:srgbClr val="524B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850" tIns="54425" rIns="108850" bIns="54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 sz="2900" dirty="0">
              <a:latin typeface="Barlow" panose="00000500000000000000" pitchFamily="50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chauffage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3F9C8C-4241-AB24-0162-6519E917BDCE}"/>
              </a:ext>
            </a:extLst>
          </p:cNvPr>
          <p:cNvSpPr/>
          <p:nvPr/>
        </p:nvSpPr>
        <p:spPr>
          <a:xfrm>
            <a:off x="1593153" y="1690055"/>
            <a:ext cx="6402282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56" indent="-214356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0000"/>
                </a:solidFill>
                <a:latin typeface="DIN" panose="02000503040000020003"/>
              </a:rPr>
              <a:t>La température des logements </a:t>
            </a:r>
          </a:p>
          <a:p>
            <a:pPr>
              <a:defRPr/>
            </a:pPr>
            <a:endParaRPr lang="fr-FR" dirty="0">
              <a:latin typeface="Myriad Pro" panose="020B0503030403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BA44E1-1D7C-E735-7663-1D711604F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25" y="2066381"/>
            <a:ext cx="2421497" cy="161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1CFEFB-A3D8-B794-4D72-A96478C3E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42" y="4259955"/>
            <a:ext cx="4701676" cy="10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C91562-DB87-8C74-53A8-E230CA97CE46}"/>
              </a:ext>
            </a:extLst>
          </p:cNvPr>
          <p:cNvSpPr/>
          <p:nvPr/>
        </p:nvSpPr>
        <p:spPr>
          <a:xfrm>
            <a:off x="1784316" y="3865022"/>
            <a:ext cx="6402282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56" indent="-214356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0000"/>
                </a:solidFill>
                <a:latin typeface="DIN" panose="02000503040000020003"/>
              </a:rPr>
              <a:t>Le confort thermique </a:t>
            </a:r>
          </a:p>
          <a:p>
            <a:pPr>
              <a:defRPr/>
            </a:pPr>
            <a:endParaRPr lang="fr-FR" dirty="0">
              <a:latin typeface="Myriad Pro" panose="020B05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6AE83-38CC-C138-BCEC-7693033EBBCB}"/>
              </a:ext>
            </a:extLst>
          </p:cNvPr>
          <p:cNvSpPr/>
          <p:nvPr/>
        </p:nvSpPr>
        <p:spPr>
          <a:xfrm>
            <a:off x="6621258" y="1438176"/>
            <a:ext cx="6402282" cy="5693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56" indent="-214356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0000"/>
                </a:solidFill>
                <a:latin typeface="DIN" panose="02000503040000020003"/>
              </a:rPr>
              <a:t>L’entretien</a:t>
            </a:r>
            <a:r>
              <a:rPr lang="fr-FR" sz="1500" dirty="0">
                <a:solidFill>
                  <a:srgbClr val="000000"/>
                </a:solidFill>
                <a:latin typeface="Myriad Pro" panose="020B0503030403020204" pitchFamily="34" charset="0"/>
              </a:rPr>
              <a:t>  </a:t>
            </a:r>
          </a:p>
          <a:p>
            <a:pPr>
              <a:defRPr/>
            </a:pPr>
            <a:endParaRPr lang="fr-FR" sz="1500" dirty="0">
              <a:latin typeface="Myriad Pro" panose="020B0503030403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E4FB0A-BD21-4D73-46E8-279CD93C5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44" y="1969505"/>
            <a:ext cx="1984834" cy="132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71CD0C-C4EF-16AC-804A-AC68B8EEE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41" y="1762975"/>
            <a:ext cx="928903" cy="132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7DE522-4180-F8A2-C06D-53D56C4E4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879" y="3351238"/>
            <a:ext cx="457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DIN" panose="02000503040000020003"/>
              </a:rPr>
              <a:t>Dépoussiérer régulièrement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DIN" panose="02000503040000020003"/>
              </a:rPr>
              <a:t>Ne pas couvrir les émetteurs/radiateurs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DIN" panose="02000503040000020003"/>
              </a:rPr>
              <a:t>Purger 1 fois par 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37F889-09DA-B26E-06B8-581D817520DC}"/>
              </a:ext>
            </a:extLst>
          </p:cNvPr>
          <p:cNvSpPr/>
          <p:nvPr/>
        </p:nvSpPr>
        <p:spPr>
          <a:xfrm>
            <a:off x="1761756" y="5851996"/>
            <a:ext cx="457305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56" indent="-214356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0000"/>
                </a:solidFill>
                <a:latin typeface="DIN" panose="02000503040000020003"/>
              </a:rPr>
              <a:t>Isolation des réseaux </a:t>
            </a:r>
          </a:p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DIN" panose="02000503040000020003"/>
              </a:rPr>
              <a:t>et du ballon d’eau chaude</a:t>
            </a:r>
          </a:p>
          <a:p>
            <a:pPr>
              <a:defRPr/>
            </a:pPr>
            <a:endParaRPr lang="fr-FR" sz="1500" dirty="0">
              <a:latin typeface="Myriad Pro" panose="020B0503030403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68B3F9C-4F40-DF23-A449-BDDD69429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88" y="5524148"/>
            <a:ext cx="1995949" cy="132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39FB24-A60A-3CF3-D53B-83C4F46828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33" y="5507770"/>
            <a:ext cx="1779999" cy="132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479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07F3F-8ADC-4EA2-A7E8-DBE372E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930" y="2003759"/>
            <a:ext cx="7867650" cy="285048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La ventilation</a:t>
            </a:r>
          </a:p>
        </p:txBody>
      </p:sp>
    </p:spTree>
    <p:extLst>
      <p:ext uri="{BB962C8B-B14F-4D97-AF65-F5344CB8AC3E}">
        <p14:creationId xmlns:p14="http://schemas.microsoft.com/office/powerpoint/2010/main" val="4013160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ventilation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26B2F5A-CF74-59CF-AB27-24293A3E9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1340768"/>
            <a:ext cx="6912768" cy="440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524B59"/>
                </a:solidFill>
                <a:latin typeface="Myriad Pro" pitchFamily="34" charset="0"/>
                <a:ea typeface="+mn-ea"/>
                <a:cs typeface="ＭＳ Ｐゴシック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99CC00"/>
                </a:solidFill>
                <a:latin typeface="Myriad Pro" pitchFamily="34" charset="0"/>
                <a:ea typeface="+mn-ea"/>
                <a:cs typeface="ＭＳ Ｐゴシック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24B59"/>
                </a:solidFill>
                <a:latin typeface="Myriad Pro" pitchFamily="34" charset="0"/>
                <a:ea typeface="+mn-ea"/>
                <a:cs typeface="ＭＳ Ｐゴシック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24B59"/>
                </a:solidFill>
                <a:latin typeface="Myriad Pro" pitchFamily="34" charset="0"/>
                <a:ea typeface="+mn-ea"/>
                <a:cs typeface="ＭＳ Ｐゴシック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24B59"/>
                </a:solidFill>
                <a:latin typeface="Myriad Pro" pitchFamily="34" charset="0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  <a:defRPr/>
            </a:pPr>
            <a:endParaRPr lang="fr-FR" sz="1900" kern="0" dirty="0">
              <a:solidFill>
                <a:schemeClr val="tx1"/>
              </a:solidFill>
              <a:latin typeface="Barlow" panose="00000500000000000000" pitchFamily="50" charset="0"/>
              <a:ea typeface="ＭＳ Ｐゴシック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sz="2000" b="0" kern="0" dirty="0">
              <a:solidFill>
                <a:schemeClr val="tx1"/>
              </a:solidFill>
              <a:latin typeface="DIN" panose="02000503040000020003"/>
              <a:ea typeface="ＭＳ Ｐゴシック"/>
              <a:cs typeface="Arial" panose="020B0604020202020204" pitchFamily="34" charset="0"/>
            </a:endParaRPr>
          </a:p>
          <a:p>
            <a:pPr marL="816376" lvl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fr-FR" sz="2000" b="0" kern="0" dirty="0">
                <a:solidFill>
                  <a:schemeClr val="tx1"/>
                </a:solidFill>
                <a:latin typeface="DIN" panose="02000503040000020003"/>
                <a:ea typeface="ＭＳ Ｐゴシック"/>
                <a:cs typeface="Arial" panose="020B0604020202020204" pitchFamily="34" charset="0"/>
              </a:rPr>
              <a:t>Ne bouchez pas les entrées d’air de votre logement et ne coupez pas la VMC</a:t>
            </a:r>
          </a:p>
          <a:p>
            <a:pPr marL="816376" lvl="1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fr-FR" sz="2000" b="0" kern="0" dirty="0">
              <a:solidFill>
                <a:schemeClr val="tx1"/>
              </a:solidFill>
              <a:latin typeface="DIN" panose="02000503040000020003"/>
              <a:ea typeface="ＭＳ Ｐゴシック"/>
              <a:cs typeface="Arial" panose="020B0604020202020204" pitchFamily="34" charset="0"/>
            </a:endParaRPr>
          </a:p>
          <a:p>
            <a:pPr marL="816376" lvl="1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fr-FR" sz="2000" b="0" kern="0" dirty="0">
              <a:solidFill>
                <a:schemeClr val="tx1"/>
              </a:solidFill>
              <a:latin typeface="DIN" panose="02000503040000020003"/>
              <a:ea typeface="ＭＳ Ｐゴシック"/>
              <a:cs typeface="Arial" panose="020B0604020202020204" pitchFamily="34" charset="0"/>
            </a:endParaRPr>
          </a:p>
          <a:p>
            <a:pPr marL="816376" lvl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fr-FR" sz="2000" b="0" kern="0" dirty="0">
                <a:solidFill>
                  <a:schemeClr val="tx1"/>
                </a:solidFill>
                <a:latin typeface="DIN" panose="02000503040000020003"/>
                <a:ea typeface="ＭＳ Ｐゴシック"/>
                <a:cs typeface="Arial" panose="020B0604020202020204" pitchFamily="34" charset="0"/>
              </a:rPr>
              <a:t>Elles sont les poumons de votre maison !</a:t>
            </a:r>
          </a:p>
          <a:p>
            <a:pPr marL="816376" lvl="1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fr-FR" sz="2000" b="0" kern="0" dirty="0">
              <a:solidFill>
                <a:schemeClr val="tx1"/>
              </a:solidFill>
              <a:latin typeface="DIN" panose="02000503040000020003"/>
              <a:ea typeface="ＭＳ Ｐゴシック"/>
              <a:cs typeface="Arial" panose="020B0604020202020204" pitchFamily="34" charset="0"/>
            </a:endParaRPr>
          </a:p>
          <a:p>
            <a:pPr marL="816376" lvl="1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fr-FR" sz="2000" b="0" kern="0" dirty="0">
              <a:solidFill>
                <a:schemeClr val="tx1"/>
              </a:solidFill>
              <a:latin typeface="DIN" panose="02000503040000020003"/>
              <a:ea typeface="ＭＳ Ｐゴシック"/>
              <a:cs typeface="Arial" panose="020B0604020202020204" pitchFamily="34" charset="0"/>
            </a:endParaRPr>
          </a:p>
          <a:p>
            <a:pPr marL="816376" lvl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fr-FR" sz="2000" kern="0" dirty="0">
                <a:solidFill>
                  <a:schemeClr val="tx1"/>
                </a:solidFill>
                <a:latin typeface="DIN" panose="02000503040000020003"/>
                <a:ea typeface="ＭＳ Ｐゴシック"/>
                <a:cs typeface="Arial" panose="020B0604020202020204" pitchFamily="34" charset="0"/>
              </a:rPr>
              <a:t>Aérer 5 min par jour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fr-FR" sz="1900" kern="0" dirty="0">
              <a:solidFill>
                <a:schemeClr val="tx1"/>
              </a:solidFill>
              <a:latin typeface="Barlow" panose="00000500000000000000" pitchFamily="50" charset="0"/>
              <a:ea typeface="ＭＳ Ｐゴシック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fr-FR" sz="1900" kern="0" dirty="0">
              <a:solidFill>
                <a:schemeClr val="tx1"/>
              </a:solidFill>
              <a:latin typeface="Barlow" panose="00000500000000000000" pitchFamily="50" charset="0"/>
              <a:ea typeface="ＭＳ Ｐゴシック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  <a:defRPr/>
            </a:pPr>
            <a:endParaRPr lang="fr-FR" sz="1900" kern="0" dirty="0">
              <a:solidFill>
                <a:schemeClr val="tx1"/>
              </a:solidFill>
              <a:latin typeface="Barlow" panose="00000500000000000000" pitchFamily="50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D24E94E-2704-4CF5-A836-45FBB37DC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2852937"/>
            <a:ext cx="3849875" cy="30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97A1F49-A4DA-4A27-806B-8C6872CE78CA}"/>
              </a:ext>
            </a:extLst>
          </p:cNvPr>
          <p:cNvSpPr txBox="1">
            <a:spLocks/>
          </p:cNvSpPr>
          <p:nvPr/>
        </p:nvSpPr>
        <p:spPr>
          <a:xfrm>
            <a:off x="985859" y="1961764"/>
            <a:ext cx="10515600" cy="3962400"/>
          </a:xfrm>
        </p:spPr>
        <p:txBody>
          <a:bodyPr>
            <a:normAutofit/>
          </a:bodyPr>
          <a:lstStyle>
            <a:lvl1pPr marL="281361" indent="-281361" algn="l" defTabSz="1125444" rtl="0" eaLnBrk="1" latinLnBrk="0" hangingPunct="1">
              <a:lnSpc>
                <a:spcPct val="90000"/>
              </a:lnSpc>
              <a:spcBef>
                <a:spcPts val="1231"/>
              </a:spcBef>
              <a:buFont typeface="Arial" panose="020B0604020202020204" pitchFamily="34" charset="0"/>
              <a:buChar char="•"/>
              <a:defRPr sz="34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4083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804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9526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2248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4970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91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413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135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1361" marR="0" lvl="0" indent="-281361" algn="l" defTabSz="1125444" rtl="0" eaLnBrk="1" fontAlgn="base" latinLnBrk="0" hangingPunct="1">
              <a:lnSpc>
                <a:spcPct val="120000"/>
              </a:lnSpc>
              <a:spcBef>
                <a:spcPts val="123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Penser à bien couper votre micro</a:t>
            </a:r>
          </a:p>
          <a:p>
            <a:pPr marL="0" marR="0" lvl="0" indent="0" algn="l" defTabSz="1125444" rtl="0" eaLnBrk="1" fontAlgn="base" latinLnBrk="0" hangingPunct="1">
              <a:lnSpc>
                <a:spcPct val="120000"/>
              </a:lnSpc>
              <a:spcBef>
                <a:spcPts val="123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1361" marR="0" lvl="0" indent="-281361" algn="l" defTabSz="1125444" rtl="0" eaLnBrk="1" fontAlgn="base" latinLnBrk="0" hangingPunct="1">
              <a:lnSpc>
                <a:spcPct val="120000"/>
              </a:lnSpc>
              <a:spcBef>
                <a:spcPts val="123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Poser vos questions par écrit dans la conversation Teams</a:t>
            </a:r>
          </a:p>
          <a:p>
            <a:pPr marL="0" marR="0" lvl="0" indent="0" algn="l" defTabSz="1125444" rtl="0" eaLnBrk="1" fontAlgn="base" latinLnBrk="0" hangingPunct="1">
              <a:lnSpc>
                <a:spcPct val="120000"/>
              </a:lnSpc>
              <a:spcBef>
                <a:spcPts val="123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FB3BFF4B-4908-42E5-903F-DA68CC4EF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64" y="1961764"/>
            <a:ext cx="586526" cy="55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F324A9-AD3E-4511-BF64-07899A67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48" y="2911154"/>
            <a:ext cx="800498" cy="63823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C18ED0E-D8C5-3E48-96A3-F812E3BCE78B}"/>
              </a:ext>
            </a:extLst>
          </p:cNvPr>
          <p:cNvSpPr txBox="1">
            <a:spLocks/>
          </p:cNvSpPr>
          <p:nvPr/>
        </p:nvSpPr>
        <p:spPr>
          <a:xfrm>
            <a:off x="57150" y="152400"/>
            <a:ext cx="12287250" cy="1325563"/>
          </a:xfrm>
          <a:prstGeom prst="rect">
            <a:avLst/>
          </a:prstGeom>
        </p:spPr>
        <p:txBody>
          <a:bodyPr lIns="288000" tIns="324000"/>
          <a:lstStyle>
            <a:lvl1pPr algn="ctr" defTabSz="112544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84669"/>
                </a:solidFill>
                <a:latin typeface="DK Liquid Embrace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fr-FR" dirty="0"/>
              <a:t>Quelques consignes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67959B-0A8E-B98C-9A63-86C095AB3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75" y="3942964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23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07F3F-8ADC-4EA2-A7E8-DBE372E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930" y="2003759"/>
            <a:ext cx="7867650" cy="285048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La cuisson</a:t>
            </a:r>
          </a:p>
        </p:txBody>
      </p:sp>
    </p:spTree>
    <p:extLst>
      <p:ext uri="{BB962C8B-B14F-4D97-AF65-F5344CB8AC3E}">
        <p14:creationId xmlns:p14="http://schemas.microsoft.com/office/powerpoint/2010/main" val="84623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cuisson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DD4AE8-4B88-442E-B7C7-A9B22C03B28B}"/>
              </a:ext>
            </a:extLst>
          </p:cNvPr>
          <p:cNvSpPr txBox="1"/>
          <p:nvPr/>
        </p:nvSpPr>
        <p:spPr>
          <a:xfrm>
            <a:off x="1280364" y="1820296"/>
            <a:ext cx="9631271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fr-FR" altLang="fr-FR" sz="2000" dirty="0">
                <a:latin typeface="DIN" panose="02000503040000020003"/>
              </a:rPr>
              <a:t>Couvrir les casseroles : </a:t>
            </a:r>
            <a:r>
              <a:rPr lang="fr-FR" altLang="fr-FR" sz="2000" b="1" dirty="0">
                <a:latin typeface="DIN" panose="02000503040000020003"/>
              </a:rPr>
              <a:t>30% d’économies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fr-FR" altLang="fr-FR" sz="2000" dirty="0">
                <a:latin typeface="DIN" panose="02000503040000020003"/>
              </a:rPr>
              <a:t>Eviter d’ouvrir la porte du four en cours de cuisson </a:t>
            </a:r>
            <a:r>
              <a:rPr lang="fr-FR" altLang="fr-FR" sz="2000" i="1" dirty="0">
                <a:latin typeface="DIN" panose="02000503040000020003"/>
              </a:rPr>
              <a:t>: </a:t>
            </a:r>
            <a:r>
              <a:rPr lang="fr-FR" altLang="fr-FR" sz="2000" b="1" dirty="0">
                <a:latin typeface="DIN" panose="02000503040000020003"/>
              </a:rPr>
              <a:t>20% d’économies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fr-FR" altLang="fr-FR" sz="2000" dirty="0">
                <a:latin typeface="DIN" panose="02000503040000020003"/>
              </a:rPr>
              <a:t>Adapter la taille des casseroles, la quantité d’eau et la température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fr-FR" altLang="fr-FR" sz="2000" dirty="0">
                <a:latin typeface="DIN" panose="02000503040000020003"/>
              </a:rPr>
              <a:t>Eviter le micro-ondes pour décongeler les aliments / Préférer le micro-ondes au four pour réchauffer les aliments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fr-FR" altLang="fr-FR" sz="2000" dirty="0">
                <a:latin typeface="DIN" panose="02000503040000020003"/>
              </a:rPr>
              <a:t>Eviter le préchauffage du four 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fr-FR" altLang="fr-FR" sz="2000" dirty="0">
                <a:latin typeface="DIN" panose="02000503040000020003"/>
              </a:rPr>
              <a:t>Eteindre le four ou le feu quelques minutes avant la fin                                                         de la cuisson</a:t>
            </a:r>
          </a:p>
          <a:p>
            <a:pPr marL="342900" indent="-342900" fontAlgn="base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fr-FR" altLang="fr-FR" sz="2000" dirty="0">
                <a:latin typeface="DIN" panose="02000503040000020003"/>
              </a:rPr>
              <a:t>Vérifier les joints du four </a:t>
            </a:r>
            <a:endParaRPr lang="fr-FR" altLang="fr-FR" sz="2000" b="1" dirty="0">
              <a:latin typeface="DIN" panose="02000503040000020003"/>
            </a:endParaRPr>
          </a:p>
          <a:p>
            <a:pPr marL="342900" indent="-342900" fontAlgn="base">
              <a:spcBef>
                <a:spcPts val="1200"/>
              </a:spcBef>
              <a:buFont typeface="Wingdings" panose="05000000000000000000" pitchFamily="2" charset="2"/>
              <a:buChar char="è"/>
            </a:pPr>
            <a:endParaRPr lang="fr-FR" altLang="fr-FR" sz="2000" dirty="0">
              <a:latin typeface="DIN" panose="02000503040000020003"/>
            </a:endParaRPr>
          </a:p>
          <a:p>
            <a:pPr marL="342900" indent="-342900" fontAlgn="base">
              <a:spcBef>
                <a:spcPts val="1200"/>
              </a:spcBef>
              <a:buFont typeface="Wingdings" panose="05000000000000000000" pitchFamily="2" charset="2"/>
              <a:buChar char="è"/>
            </a:pPr>
            <a:endParaRPr lang="fr-FR" altLang="fr-FR" sz="2000" dirty="0">
              <a:latin typeface="DIN" panose="02000503040000020003"/>
            </a:endParaRPr>
          </a:p>
          <a:p>
            <a:pPr marL="342900" indent="-342900" fontAlgn="base">
              <a:spcBef>
                <a:spcPts val="1200"/>
              </a:spcBef>
              <a:buFont typeface="Wingdings" panose="05000000000000000000" pitchFamily="2" charset="2"/>
              <a:buChar char="è"/>
            </a:pPr>
            <a:endParaRPr lang="fr-FR" altLang="fr-FR" sz="2000" b="1" dirty="0">
              <a:latin typeface="DIN" panose="02000503040000020003"/>
            </a:endParaRPr>
          </a:p>
          <a:p>
            <a:pPr marL="342900" indent="-342900" fontAlgn="base">
              <a:spcBef>
                <a:spcPts val="1200"/>
              </a:spcBef>
              <a:buFont typeface="Wingdings" panose="05000000000000000000" pitchFamily="2" charset="2"/>
              <a:buChar char="è"/>
            </a:pPr>
            <a:endParaRPr lang="fr-FR" altLang="fr-FR" sz="2000" b="1" dirty="0">
              <a:latin typeface="DIN" panose="02000503040000020003"/>
            </a:endParaRPr>
          </a:p>
          <a:p>
            <a:pPr marL="342900" lvl="0" indent="-342900" fontAlgn="base">
              <a:spcBef>
                <a:spcPts val="1200"/>
              </a:spcBef>
              <a:buFont typeface="Wingdings" panose="05000000000000000000" pitchFamily="2" charset="2"/>
              <a:buChar char="è"/>
            </a:pPr>
            <a:endParaRPr lang="fr-FR" sz="2000" dirty="0">
              <a:effectLst/>
              <a:latin typeface="DIN" panose="02000503040000020003" pitchFamily="2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fr-FR" sz="2000" dirty="0">
                <a:effectLst/>
                <a:latin typeface="DIN" panose="02000503040000020003" pitchFamily="2" charset="0"/>
                <a:ea typeface="Times New Roman" panose="02020603050405020304" pitchFamily="18" charset="0"/>
              </a:rPr>
              <a:t>Liste</a:t>
            </a:r>
          </a:p>
          <a:p>
            <a:pPr fontAlgn="base"/>
            <a:r>
              <a:rPr lang="fr-FR" sz="1800" dirty="0">
                <a:effectLst/>
                <a:latin typeface="DIN Black" pitchFamily="50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DIN" panose="02000503040000020003" pitchFamily="2" charset="0"/>
              <a:ea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F64ADD-55EC-3E6D-4455-923542E16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178" y="4640882"/>
            <a:ext cx="4460409" cy="19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59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07F3F-8ADC-4EA2-A7E8-DBE372E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930" y="2003759"/>
            <a:ext cx="7867650" cy="285048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L’électricité spécifique</a:t>
            </a:r>
          </a:p>
        </p:txBody>
      </p:sp>
    </p:spTree>
    <p:extLst>
      <p:ext uri="{BB962C8B-B14F-4D97-AF65-F5344CB8AC3E}">
        <p14:creationId xmlns:p14="http://schemas.microsoft.com/office/powerpoint/2010/main" val="3632057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sz="2000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50136" y="2881618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Froid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Multimé</a:t>
            </a:r>
            <a:r>
              <a:rPr lang="fr-FR" sz="2800" dirty="0">
                <a:cs typeface="Calibri" panose="020F0502020204030204" pitchFamily="34" charset="0"/>
              </a:rPr>
              <a:t>dia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Lavage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Eclairage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0AA240-B09B-3B33-6C23-E656B770F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3429000"/>
            <a:ext cx="3810000" cy="28575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D72CBE9-A428-43B5-1B9C-DA30D1061BCF}"/>
              </a:ext>
            </a:extLst>
          </p:cNvPr>
          <p:cNvSpPr txBox="1">
            <a:spLocks/>
          </p:cNvSpPr>
          <p:nvPr/>
        </p:nvSpPr>
        <p:spPr>
          <a:xfrm>
            <a:off x="-95250" y="0"/>
            <a:ext cx="12287250" cy="1325563"/>
          </a:xfrm>
          <a:prstGeom prst="rect">
            <a:avLst/>
          </a:prstGeom>
        </p:spPr>
        <p:txBody>
          <a:bodyPr vert="horz" lIns="288000" tIns="32400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84669"/>
                </a:solidFill>
                <a:latin typeface="DK Liquid Embrace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fr-FR"/>
              <a:t>Question: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5BF1821-9172-2BD4-15EE-E00C89D97299}"/>
              </a:ext>
            </a:extLst>
          </p:cNvPr>
          <p:cNvSpPr txBox="1"/>
          <p:nvPr/>
        </p:nvSpPr>
        <p:spPr>
          <a:xfrm>
            <a:off x="799884" y="1325563"/>
            <a:ext cx="10260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algn="ctr" fontAlgn="base"/>
            <a:r>
              <a:rPr lang="fr-FR" sz="3200" b="1" dirty="0">
                <a:solidFill>
                  <a:srgbClr val="83B78B"/>
                </a:solidFill>
                <a:latin typeface="DIN Black"/>
              </a:rPr>
              <a:t>Dans une habitation, quelle est l’activité la plus gourmande en électricité </a:t>
            </a:r>
            <a:r>
              <a:rPr lang="fr-FR" sz="2000" b="1" dirty="0">
                <a:solidFill>
                  <a:srgbClr val="83B78B"/>
                </a:solidFill>
                <a:latin typeface="DIN Black"/>
              </a:rPr>
              <a:t>(hors chauffage, eau chaude sanitaire et cuisson) </a:t>
            </a:r>
            <a:r>
              <a:rPr lang="fr-FR" sz="3200" b="1" dirty="0">
                <a:solidFill>
                  <a:srgbClr val="83B78B"/>
                </a:solidFill>
                <a:latin typeface="DIN Black"/>
              </a:rPr>
              <a:t>?</a:t>
            </a:r>
            <a:endParaRPr lang="fr-FR" sz="3200" b="1" dirty="0">
              <a:solidFill>
                <a:srgbClr val="83B78B"/>
              </a:solidFill>
              <a:latin typeface="DIN Black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13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21DD98D-872E-48ED-898A-B07A239C8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20312" r="14210"/>
          <a:stretch/>
        </p:blipFill>
        <p:spPr>
          <a:xfrm>
            <a:off x="4430936" y="1485900"/>
            <a:ext cx="6616421" cy="52144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réponse :</a:t>
            </a:r>
            <a:br>
              <a:rPr lang="fr-FR" dirty="0"/>
            </a:br>
            <a:br>
              <a:rPr lang="fr-FR" sz="2400" dirty="0"/>
            </a:b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109FC9-9856-8256-3EA6-AF5B7C72C1F7}"/>
              </a:ext>
            </a:extLst>
          </p:cNvPr>
          <p:cNvSpPr txBox="1"/>
          <p:nvPr/>
        </p:nvSpPr>
        <p:spPr>
          <a:xfrm>
            <a:off x="1582793" y="2959831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Froid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Multimé</a:t>
            </a:r>
            <a:r>
              <a:rPr lang="fr-FR" sz="2800" dirty="0">
                <a:highlight>
                  <a:srgbClr val="FFFF00"/>
                </a:highlight>
                <a:cs typeface="Calibri" panose="020F0502020204030204" pitchFamily="34" charset="0"/>
              </a:rPr>
              <a:t>dia</a:t>
            </a:r>
            <a:endParaRPr lang="fr-FR" sz="2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Lavage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Eclairage</a:t>
            </a:r>
          </a:p>
        </p:txBody>
      </p:sp>
      <p:pic>
        <p:nvPicPr>
          <p:cNvPr id="6" name="Image 5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53576982-1086-D1E7-2D32-E2878310C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304322-2DC0-901A-2B3D-B1184F8C6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8" name="Image 7" descr="Une image contenant gants&#10;&#10;Description générée automatiquement">
            <a:extLst>
              <a:ext uri="{FF2B5EF4-FFF2-40B4-BE49-F238E27FC236}">
                <a16:creationId xmlns:a16="http://schemas.microsoft.com/office/drawing/2014/main" id="{A65D1115-BFFF-8F1E-33EA-EE9F8A86D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8F660A-78A0-B570-BBC3-ED34CB59B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66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464039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 :</a:t>
            </a:r>
            <a:br>
              <a:rPr lang="fr-FR" dirty="0"/>
            </a:br>
            <a:br>
              <a:rPr lang="fr-FR" sz="2000" dirty="0"/>
            </a:br>
            <a:r>
              <a:rPr lang="fr-FR" sz="3600" dirty="0">
                <a:solidFill>
                  <a:srgbClr val="83B78B"/>
                </a:solidFill>
                <a:latin typeface="DIN Black"/>
              </a:rPr>
              <a:t>Quel est le coût moyen annuel des veilles sur la facture d’électricité d’un ménage français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20 €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50 €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80 €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200 €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  <p:pic>
        <p:nvPicPr>
          <p:cNvPr id="9" name="Image 8" descr="Une image contenant personne, intérieur, mur, enfant&#10;&#10;Description générée automatiquement">
            <a:extLst>
              <a:ext uri="{FF2B5EF4-FFF2-40B4-BE49-F238E27FC236}">
                <a16:creationId xmlns:a16="http://schemas.microsoft.com/office/drawing/2014/main" id="{751E0A24-6693-971C-4F0B-8F07FD239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2874843"/>
            <a:ext cx="45339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6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réponse :</a:t>
            </a:r>
            <a:br>
              <a:rPr lang="fr-FR" dirty="0"/>
            </a:br>
            <a:br>
              <a:rPr lang="fr-FR" sz="2000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20 €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50 €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80 €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200 €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  <p:pic>
        <p:nvPicPr>
          <p:cNvPr id="3" name="Image 2" descr="Une image contenant texte, équipement électronique, afficher, ordinateur&#10;&#10;Description générée automatiquement">
            <a:extLst>
              <a:ext uri="{FF2B5EF4-FFF2-40B4-BE49-F238E27FC236}">
                <a16:creationId xmlns:a16="http://schemas.microsoft.com/office/drawing/2014/main" id="{E268D3C7-8398-BFEA-FC6B-F4C244D69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5" y="1904149"/>
            <a:ext cx="2368863" cy="23688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D8231F-AD47-D1D1-FBD4-191CD6A3E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67" y="1886772"/>
            <a:ext cx="3249708" cy="20654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4122D0-2A7A-84DB-1CF7-571FBF0D42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08" y="3914555"/>
            <a:ext cx="3471863" cy="24166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3F1807-9219-8C52-20DB-C88673FE2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15" y="4488995"/>
            <a:ext cx="1547173" cy="154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37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multimédia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076C15-2107-C290-C8FC-50A8E16E00BF}"/>
              </a:ext>
            </a:extLst>
          </p:cNvPr>
          <p:cNvSpPr/>
          <p:nvPr/>
        </p:nvSpPr>
        <p:spPr>
          <a:xfrm>
            <a:off x="1732637" y="1355985"/>
            <a:ext cx="8597863" cy="5502158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marL="255118" indent="-255118">
              <a:buFont typeface="Arial" panose="020B0604020202020204" pitchFamily="34" charset="0"/>
              <a:buChar char="•"/>
              <a:defRPr/>
            </a:pPr>
            <a:endParaRPr lang="fr-FR" b="1" dirty="0">
              <a:solidFill>
                <a:srgbClr val="000000"/>
              </a:solidFill>
              <a:latin typeface="Barlow" panose="00000500000000000000" pitchFamily="50" charset="0"/>
            </a:endParaRPr>
          </a:p>
          <a:p>
            <a:pPr>
              <a:defRPr/>
            </a:pPr>
            <a:r>
              <a:rPr lang="fr-FR" sz="2400" b="1" dirty="0">
                <a:solidFill>
                  <a:srgbClr val="83B78B"/>
                </a:solidFill>
                <a:latin typeface="DIN Black"/>
              </a:rPr>
              <a:t>Attention aux consommations cachées  !</a:t>
            </a:r>
          </a:p>
          <a:p>
            <a:pPr>
              <a:defRPr/>
            </a:pPr>
            <a:endParaRPr lang="fr-FR" altLang="fr-FR" dirty="0">
              <a:latin typeface="Barlow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Barlow" panose="00000500000000000000" pitchFamily="50" charset="0"/>
              </a:rPr>
              <a:t>Appareils en veille</a:t>
            </a:r>
          </a:p>
          <a:p>
            <a:pPr eaLnBrk="1" hangingPunct="1">
              <a:defRPr/>
            </a:pPr>
            <a:endParaRPr lang="fr-FR" altLang="fr-FR" dirty="0">
              <a:latin typeface="Barlow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Barlow" panose="00000500000000000000" pitchFamily="50" charset="0"/>
              </a:rPr>
              <a:t>Eteindre systématiquement les appareils avec le bouton marche/arrêt</a:t>
            </a:r>
          </a:p>
          <a:p>
            <a:pPr eaLnBrk="1" hangingPunct="1">
              <a:defRPr/>
            </a:pPr>
            <a:r>
              <a:rPr lang="fr-FR" altLang="fr-FR" dirty="0">
                <a:latin typeface="Barlow" panose="00000500000000000000" pitchFamily="50" charset="0"/>
              </a:rPr>
              <a:t>Usage des </a:t>
            </a:r>
            <a:r>
              <a:rPr lang="fr-FR" altLang="fr-FR" b="1" dirty="0">
                <a:latin typeface="Barlow" panose="00000500000000000000" pitchFamily="50" charset="0"/>
              </a:rPr>
              <a:t>multiprises à interrupteur</a:t>
            </a:r>
            <a:r>
              <a:rPr lang="fr-FR" altLang="fr-FR" dirty="0">
                <a:latin typeface="Barlow" panose="00000500000000000000" pitchFamily="50" charset="0"/>
              </a:rPr>
              <a:t>, débrancher les périphériques, les chargeurs.</a:t>
            </a:r>
          </a:p>
          <a:p>
            <a:pPr eaLnBrk="1" hangingPunct="1">
              <a:defRPr/>
            </a:pPr>
            <a:endParaRPr lang="fr-FR" altLang="fr-FR" dirty="0">
              <a:latin typeface="Barlow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Barlow" panose="00000500000000000000" pitchFamily="50" charset="0"/>
              </a:rPr>
              <a:t>Régler les écrans : économie d’écran, mises en veilles, extinction de l’écran.</a:t>
            </a:r>
          </a:p>
          <a:p>
            <a:pPr eaLnBrk="1" hangingPunct="1">
              <a:defRPr/>
            </a:pPr>
            <a:endParaRPr lang="fr-FR" altLang="fr-FR" dirty="0">
              <a:latin typeface="Barlow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Barlow" panose="00000500000000000000" pitchFamily="50" charset="0"/>
              </a:rPr>
              <a:t>Désactiver le Wifi et le Bluetooth</a:t>
            </a:r>
          </a:p>
          <a:p>
            <a:pPr eaLnBrk="1" hangingPunct="1">
              <a:defRPr/>
            </a:pPr>
            <a:endParaRPr lang="fr-FR" altLang="fr-FR" dirty="0">
              <a:latin typeface="Barlow" panose="00000500000000000000" pitchFamily="50" charset="0"/>
            </a:endParaRPr>
          </a:p>
          <a:p>
            <a:pPr eaLnBrk="1" hangingPunct="1">
              <a:defRPr/>
            </a:pPr>
            <a:endParaRPr lang="fr-FR" altLang="fr-FR" dirty="0">
              <a:latin typeface="Barlow" panose="00000500000000000000" pitchFamily="50" charset="0"/>
            </a:endParaRPr>
          </a:p>
          <a:p>
            <a:pPr eaLnBrk="1" hangingPunct="1">
              <a:defRPr/>
            </a:pPr>
            <a:endParaRPr lang="fr-FR" altLang="fr-FR" dirty="0">
              <a:latin typeface="Barlow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Barlow" panose="00000500000000000000" pitchFamily="50" charset="0"/>
              </a:rPr>
              <a:t>Sélectionner des appareils avec le label </a:t>
            </a:r>
          </a:p>
          <a:p>
            <a:pPr eaLnBrk="1" hangingPunct="1">
              <a:defRPr/>
            </a:pPr>
            <a:endParaRPr lang="fr-FR" altLang="fr-FR" dirty="0">
              <a:latin typeface="Barlow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Barlow" panose="00000500000000000000" pitchFamily="50" charset="0"/>
              </a:rPr>
              <a:t>Attention à la taille des écrans ! </a:t>
            </a:r>
          </a:p>
          <a:p>
            <a:pPr eaLnBrk="1" hangingPunct="1">
              <a:spcBef>
                <a:spcPct val="20000"/>
              </a:spcBef>
              <a:buClr>
                <a:srgbClr val="99CC00"/>
              </a:buClr>
              <a:defRPr/>
            </a:pPr>
            <a:r>
              <a:rPr lang="fr-FR" altLang="fr-FR" sz="1600" b="1" kern="0" dirty="0">
                <a:solidFill>
                  <a:schemeClr val="accent3"/>
                </a:solidFill>
                <a:latin typeface="Barlow" panose="00000500000000000000" pitchFamily="50" charset="0"/>
                <a:ea typeface="ＭＳ Ｐゴシック"/>
                <a:cs typeface="Arial" panose="020B0604020202020204" pitchFamily="34" charset="0"/>
              </a:rPr>
              <a:t>Si on multiplie la taille de l’écran par 2, on multiplie la consommation par 4</a:t>
            </a:r>
          </a:p>
          <a:p>
            <a:pPr eaLnBrk="1" hangingPunct="1">
              <a:spcBef>
                <a:spcPct val="20000"/>
              </a:spcBef>
              <a:buClr>
                <a:srgbClr val="99CC00"/>
              </a:buClr>
              <a:defRPr/>
            </a:pPr>
            <a:r>
              <a:rPr lang="fr-FR" altLang="fr-FR" sz="1600" i="1" kern="0" dirty="0">
                <a:latin typeface="Barlow" panose="00000500000000000000" pitchFamily="50" charset="0"/>
                <a:ea typeface="ＭＳ Ｐゴシック"/>
                <a:cs typeface="Arial" panose="020B0604020202020204" pitchFamily="34" charset="0"/>
              </a:rPr>
              <a:t>Un écran 15 pouces consomme 50% de moins qu’un écran 17 pouces</a:t>
            </a:r>
            <a:endParaRPr lang="fr-FR" dirty="0">
              <a:latin typeface="Barlow" panose="00000500000000000000" pitchFamily="50" charset="0"/>
            </a:endParaRP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6F68BA7D-B615-7E4B-01C1-D1BEFBFDF4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5217" y="1325563"/>
            <a:ext cx="4159563" cy="136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1485C8-F0F1-D3E9-5D90-DC75B0ABFD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365" y="4219493"/>
            <a:ext cx="2466367" cy="8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ademe.fr/sites/default/files/styles/rubrique_hero/public/assets/images/consommer_dossier-ecolabel_ademe.png?itok=uK7iPGL3">
            <a:extLst>
              <a:ext uri="{FF2B5EF4-FFF2-40B4-BE49-F238E27FC236}">
                <a16:creationId xmlns:a16="http://schemas.microsoft.com/office/drawing/2014/main" id="{3E9ED3EC-2EE2-90CA-77F3-BDEC967C9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30" y="4971880"/>
            <a:ext cx="1536500" cy="8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upload.wikimedia.org/wikipedia/commons/thumb/7/73/Energy_Star_logo.svg/220px-Energy_Star_logo.svg.png">
            <a:extLst>
              <a:ext uri="{FF2B5EF4-FFF2-40B4-BE49-F238E27FC236}">
                <a16:creationId xmlns:a16="http://schemas.microsoft.com/office/drawing/2014/main" id="{ACFA142A-B4E5-54D7-7275-471FC1BD6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461" y="5012371"/>
            <a:ext cx="765076" cy="78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123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 :</a:t>
            </a:r>
            <a:br>
              <a:rPr lang="fr-FR" dirty="0"/>
            </a:br>
            <a:br>
              <a:rPr lang="fr-FR" sz="2000" dirty="0"/>
            </a:br>
            <a:r>
              <a:rPr lang="fr-FR" sz="4000" b="0" dirty="0"/>
              <a:t>Quel est la consommation en kWh d’une lampe d’une puissance de 8 W utilisée pendant 1 heure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0,008 kWh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80 kWh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800 kWh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411876-9270-3492-5B72-D5A2B9F93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35" y="2959831"/>
            <a:ext cx="4732272" cy="29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72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réponse :</a:t>
            </a:r>
            <a:br>
              <a:rPr lang="fr-FR" dirty="0"/>
            </a:br>
            <a:br>
              <a:rPr lang="fr-FR" sz="2000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cs typeface="Calibri" panose="020F0502020204030204" pitchFamily="34" charset="0"/>
              </a:rPr>
              <a:t>0,008 kWh</a:t>
            </a:r>
            <a:endParaRPr lang="fr-FR" sz="2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80 kWh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800 kWh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778697-25B9-F5F5-2ED8-6EA2E8D8E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325" y="1773726"/>
            <a:ext cx="8344946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2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DD4AE8-4B88-442E-B7C7-A9B22C03B28B}"/>
              </a:ext>
            </a:extLst>
          </p:cNvPr>
          <p:cNvSpPr txBox="1"/>
          <p:nvPr/>
        </p:nvSpPr>
        <p:spPr>
          <a:xfrm>
            <a:off x="1345784" y="1711439"/>
            <a:ext cx="939841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1/ Contexte énergétique en France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 Le chauffage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3/ La ventilation</a:t>
            </a:r>
            <a:endParaRPr lang="fr-FR" sz="20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5/ La cuisson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6/ L’électricité spécifique (appareils de froid, lavage…)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7/ L’eau chaude sanitaire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8/ L’eau</a:t>
            </a:r>
          </a:p>
          <a:p>
            <a:pPr fontAlgn="base"/>
            <a:endParaRPr lang="fr-FR" sz="1800" dirty="0">
              <a:effectLst/>
              <a:latin typeface="DIN" panose="02000503040000020003" pitchFamily="2" charset="0"/>
              <a:ea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601639-3EAA-B93D-3AC5-BC88F7C45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864" y="2717193"/>
            <a:ext cx="179320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L’éclairage</a:t>
            </a:r>
          </a:p>
        </p:txBody>
      </p:sp>
      <p:pic>
        <p:nvPicPr>
          <p:cNvPr id="3" name="Picture 2" descr="https://encrypted-tbn3.gstatic.com/images?q=tbn:ANd9GcRvgduZ-jrk_DGFlWDclMR5CxItMsSqox7ZuoK85YF86Az1dCCn1Q">
            <a:extLst>
              <a:ext uri="{FF2B5EF4-FFF2-40B4-BE49-F238E27FC236}">
                <a16:creationId xmlns:a16="http://schemas.microsoft.com/office/drawing/2014/main" id="{DF949EE2-8A07-DA5D-B012-19415456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62967">
            <a:off x="2959830" y="4081944"/>
            <a:ext cx="601054" cy="86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2BAF20EF-EB2C-4EEE-5B75-ACE7767CE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472" y="1447454"/>
            <a:ext cx="7771388" cy="260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>
              <a:spcBef>
                <a:spcPct val="20000"/>
              </a:spcBef>
            </a:pPr>
            <a:endParaRPr lang="fr-FR" altLang="fr-FR" sz="15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r>
              <a:rPr lang="fr-FR" altLang="fr-FR" b="1" dirty="0">
                <a:latin typeface="Barlow" panose="00000500000000000000" pitchFamily="50" charset="0"/>
                <a:ea typeface="ＭＳ Ｐゴシック" pitchFamily="34" charset="-128"/>
                <a:cs typeface="Arial" pitchFamily="34" charset="0"/>
              </a:rPr>
              <a:t>Leds*</a:t>
            </a:r>
            <a:endParaRPr lang="fr-FR" altLang="fr-FR" sz="15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endParaRPr lang="fr-FR" altLang="fr-FR" sz="14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endParaRPr lang="fr-FR" altLang="fr-FR" sz="14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endParaRPr lang="fr-FR" altLang="fr-FR" sz="14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endParaRPr lang="fr-FR" altLang="fr-FR" sz="14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r>
              <a:rPr lang="fr-FR" altLang="fr-FR" b="1" dirty="0">
                <a:latin typeface="Barlow" panose="00000500000000000000" pitchFamily="50" charset="0"/>
                <a:ea typeface="ＭＳ Ｐゴシック" pitchFamily="34" charset="-128"/>
              </a:rPr>
              <a:t>Fluocompactes (LBC)</a:t>
            </a:r>
            <a:endParaRPr lang="fr-FR" altLang="fr-FR" sz="14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endParaRPr lang="fr-FR" altLang="fr-FR" sz="14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endParaRPr lang="fr-FR" altLang="fr-FR" sz="14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endParaRPr lang="fr-FR" altLang="fr-FR" sz="14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endParaRPr lang="fr-FR" altLang="fr-FR" sz="1400" dirty="0">
              <a:latin typeface="Barlow" panose="00000500000000000000" pitchFamily="50" charset="0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r>
              <a:rPr lang="fr-FR" altLang="fr-FR" b="1" dirty="0">
                <a:latin typeface="Barlow" panose="00000500000000000000" pitchFamily="50" charset="0"/>
                <a:ea typeface="ＭＳ Ｐゴシック" pitchFamily="34" charset="-128"/>
              </a:rPr>
              <a:t>Halogènes</a:t>
            </a:r>
            <a:endParaRPr lang="fr-FR" altLang="fr-FR" sz="2900" dirty="0">
              <a:latin typeface="Barlow" panose="00000500000000000000" pitchFamily="50" charset="0"/>
              <a:cs typeface="Arial" pitchFamily="34" charset="0"/>
            </a:endParaRPr>
          </a:p>
        </p:txBody>
      </p:sp>
      <p:pic>
        <p:nvPicPr>
          <p:cNvPr id="6" name="Picture 4" descr="http://tpe-physique-cuisine.pagesperso-orange.fr/images-utilisees/ampoule-halogene.jpg">
            <a:extLst>
              <a:ext uri="{FF2B5EF4-FFF2-40B4-BE49-F238E27FC236}">
                <a16:creationId xmlns:a16="http://schemas.microsoft.com/office/drawing/2014/main" id="{9D042A06-05FD-FAD5-CAF2-CFFD2EE94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630" y="4116680"/>
            <a:ext cx="1085707" cy="8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F81186BA-FA52-1AAA-4BFF-E3E545B2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3522" t="50533" r="13063" b="28644"/>
          <a:stretch>
            <a:fillRect/>
          </a:stretch>
        </p:blipFill>
        <p:spPr bwMode="auto">
          <a:xfrm>
            <a:off x="2063552" y="5482405"/>
            <a:ext cx="7066268" cy="116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3E234E4-3045-9029-C88F-DE7A44353EE4}"/>
              </a:ext>
            </a:extLst>
          </p:cNvPr>
          <p:cNvSpPr/>
          <p:nvPr/>
        </p:nvSpPr>
        <p:spPr>
          <a:xfrm>
            <a:off x="7265595" y="3710984"/>
            <a:ext cx="2999515" cy="562630"/>
          </a:xfrm>
          <a:prstGeom prst="ellipse">
            <a:avLst/>
          </a:prstGeom>
          <a:ln w="12700">
            <a:solidFill>
              <a:schemeClr val="accent4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sz="2000" b="1" dirty="0">
              <a:solidFill>
                <a:schemeClr val="accent1"/>
              </a:solidFill>
              <a:latin typeface="Barlow" panose="00000500000000000000" pitchFamily="50" charset="0"/>
              <a:ea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B3EFF11-5A2F-238B-012F-3C84336FD2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959" y="3504735"/>
            <a:ext cx="815887" cy="87239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5B57ECA-3E02-4D1C-5D57-D748B9453AB3}"/>
              </a:ext>
            </a:extLst>
          </p:cNvPr>
          <p:cNvSpPr txBox="1"/>
          <p:nvPr/>
        </p:nvSpPr>
        <p:spPr>
          <a:xfrm>
            <a:off x="7538570" y="3164145"/>
            <a:ext cx="2511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arlow" panose="00000500000000000000" pitchFamily="50" charset="0"/>
              </a:rPr>
              <a:t>Une ampoule LED est rentabilisée au bout de 2 à 3 ans 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06996347-5A4B-6404-8C6F-F29E8A6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10480">
            <a:off x="3209203" y="1548994"/>
            <a:ext cx="860954" cy="80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 descr="https://encrypted-tbn0.gstatic.com/images?q=tbn:ANd9GcQlacfkX92msLL1EarxEdv0qNvheLsOiTFNUEFHuWi_dfopff7j">
            <a:extLst>
              <a:ext uri="{FF2B5EF4-FFF2-40B4-BE49-F238E27FC236}">
                <a16:creationId xmlns:a16="http://schemas.microsoft.com/office/drawing/2014/main" id="{D8F33387-11D5-2E94-D017-5BE7ADB5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14176">
            <a:off x="5854937" y="1526121"/>
            <a:ext cx="1407400" cy="8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338EE444-F4A7-77D8-D815-BD15A759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77656">
            <a:off x="3939284" y="2591733"/>
            <a:ext cx="1189411" cy="118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6" descr="https://encrypted-tbn0.gstatic.com/images?q=tbn:ANd9GcSk_UB-VdGJ1Ge9FUQBAHsUP8plI7E3xYH8ZNus2sQRWZ-3OkaELA">
            <a:extLst>
              <a:ext uri="{FF2B5EF4-FFF2-40B4-BE49-F238E27FC236}">
                <a16:creationId xmlns:a16="http://schemas.microsoft.com/office/drawing/2014/main" id="{BCBFBC5D-EBE5-4ECC-97F9-40E77CB72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299120">
            <a:off x="5234466" y="2732619"/>
            <a:ext cx="1401052" cy="111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B825BD4-B9B8-2980-3E82-C11F9CFD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205020">
            <a:off x="4513442" y="1509386"/>
            <a:ext cx="1104756" cy="88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2335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L’éclairage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D4C1A26F-1C8E-7C13-4BB6-AF3942B5B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65" y="5410994"/>
            <a:ext cx="633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panose="020B0604020202020204" pitchFamily="34" charset="0"/>
              </a:rPr>
              <a:t>*</a:t>
            </a:r>
            <a:r>
              <a:rPr lang="fr-FR" altLang="fr-FR" sz="1400" i="1" dirty="0">
                <a:latin typeface="Arial" panose="020B0604020202020204" pitchFamily="34" charset="0"/>
              </a:rPr>
              <a:t>pour un bureau muni d’une lampe allumée 8 h/jour, incluant le remplacement éventuel de la lampe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9E03E96-F20E-6A70-B443-9EE5FA7D0A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835073"/>
              </p:ext>
            </p:extLst>
          </p:nvPr>
        </p:nvGraphicFramePr>
        <p:xfrm>
          <a:off x="3595727" y="1737519"/>
          <a:ext cx="5019675" cy="357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533887" imgH="2514600" progId="Excel.Sheet.12">
                  <p:embed/>
                </p:oleObj>
              </mc:Choice>
              <mc:Fallback>
                <p:oleObj name="Worksheet" r:id="rId2" imgW="3533887" imgH="2514600" progId="Excel.Sheet.12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8AC952F1-7DA6-2CF4-A4A1-AA7E6EE967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95727" y="1737519"/>
                        <a:ext cx="5019675" cy="357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6725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 :</a:t>
            </a:r>
            <a:br>
              <a:rPr lang="fr-FR" dirty="0"/>
            </a:br>
            <a:br>
              <a:rPr lang="fr-FR" sz="2000" dirty="0"/>
            </a:br>
            <a:r>
              <a:rPr lang="fr-FR" sz="4000" dirty="0">
                <a:solidFill>
                  <a:srgbClr val="83B78B"/>
                </a:solidFill>
                <a:latin typeface="DIN Black"/>
              </a:rPr>
              <a:t>Faut-il régler le thermostat de son réfrigérateur sur 0°C ?</a:t>
            </a:r>
            <a:endParaRPr lang="fr-FR" dirty="0">
              <a:solidFill>
                <a:srgbClr val="83B78B"/>
              </a:solidFill>
              <a:latin typeface="DIN Black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Oui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Non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AB1EA6-FAFB-B0BD-A3D2-B2F60E6C8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275" y="2959831"/>
            <a:ext cx="32575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19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réponse :</a:t>
            </a:r>
            <a:br>
              <a:rPr lang="fr-FR" dirty="0"/>
            </a:br>
            <a:br>
              <a:rPr lang="fr-FR" sz="2000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Oui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Non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F73365-1659-F044-2F1A-C616892BE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695"/>
          <a:stretch/>
        </p:blipFill>
        <p:spPr>
          <a:xfrm>
            <a:off x="3445147" y="1937452"/>
            <a:ext cx="3881437" cy="41248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DD2A5E-270A-5BF1-1D2B-2F0C1DDE8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355" y="1918408"/>
            <a:ext cx="3299355" cy="427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2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appareils de froid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8DAF0E-AD82-74A9-ECEE-F4C143C59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1681775"/>
            <a:ext cx="9257096" cy="421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>
            <a:spAutoFit/>
          </a:bodyPr>
          <a:lstStyle/>
          <a:p>
            <a:pPr eaLnBrk="1" hangingPunct="1"/>
            <a:r>
              <a:rPr lang="fr-FR" altLang="fr-FR" sz="2000" b="1" dirty="0">
                <a:solidFill>
                  <a:srgbClr val="83B78B"/>
                </a:solidFill>
                <a:latin typeface="DIN Black"/>
              </a:rPr>
              <a:t>Entretenir, c’est prévenir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Dégivrer régulièrement </a:t>
            </a:r>
            <a:r>
              <a:rPr lang="fr-FR" altLang="fr-FR" i="1" dirty="0">
                <a:latin typeface="DIN Black"/>
              </a:rPr>
              <a:t>: </a:t>
            </a:r>
            <a:r>
              <a:rPr lang="fr-FR" altLang="fr-FR" b="1" i="1" dirty="0">
                <a:latin typeface="DIN Black"/>
              </a:rPr>
              <a:t>1cm de givre = 30% à 50% d’électricité supplémentaire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Couvrir les aliments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Dépoussiérer régulièrement la grille arrière </a:t>
            </a:r>
            <a:endParaRPr lang="fr-FR" altLang="fr-FR" i="1" dirty="0">
              <a:latin typeface="DIN Black"/>
            </a:endParaRPr>
          </a:p>
          <a:p>
            <a:pPr eaLnBrk="1" hangingPunct="1"/>
            <a:endParaRPr lang="fr-FR" altLang="fr-FR" sz="1100" b="1" dirty="0">
              <a:solidFill>
                <a:schemeClr val="tx2"/>
              </a:solidFill>
              <a:latin typeface="DIN Black"/>
            </a:endParaRPr>
          </a:p>
          <a:p>
            <a:pPr eaLnBrk="1" hangingPunct="1"/>
            <a:endParaRPr lang="fr-FR" altLang="fr-FR" sz="1200" b="1" dirty="0">
              <a:solidFill>
                <a:srgbClr val="00B050"/>
              </a:solidFill>
              <a:latin typeface="DIN Black"/>
            </a:endParaRPr>
          </a:p>
          <a:p>
            <a:pPr eaLnBrk="1" hangingPunct="1"/>
            <a:r>
              <a:rPr lang="fr-FR" altLang="fr-FR" sz="2000" b="1" dirty="0">
                <a:solidFill>
                  <a:srgbClr val="83B78B"/>
                </a:solidFill>
                <a:latin typeface="DIN Black"/>
              </a:rPr>
              <a:t>Les bon réglages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Températures de consigne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Laisser environ 10cm entre l'appareil et le mur</a:t>
            </a:r>
          </a:p>
          <a:p>
            <a:pPr eaLnBrk="1" hangingPunct="1"/>
            <a:endParaRPr lang="fr-FR" altLang="fr-FR" sz="1100" b="1" dirty="0">
              <a:solidFill>
                <a:schemeClr val="tx2"/>
              </a:solidFill>
              <a:latin typeface="DIN Black"/>
            </a:endParaRPr>
          </a:p>
          <a:p>
            <a:pPr eaLnBrk="1" hangingPunct="1"/>
            <a:endParaRPr lang="fr-FR" altLang="fr-FR" sz="1100" b="1" dirty="0">
              <a:solidFill>
                <a:schemeClr val="tx2"/>
              </a:solidFill>
              <a:latin typeface="DIN Black"/>
            </a:endParaRPr>
          </a:p>
          <a:p>
            <a:pPr eaLnBrk="1" hangingPunct="1"/>
            <a:r>
              <a:rPr lang="fr-FR" altLang="fr-FR" sz="2000" b="1" dirty="0">
                <a:solidFill>
                  <a:srgbClr val="83B78B"/>
                </a:solidFill>
                <a:latin typeface="DIN Black"/>
              </a:rPr>
              <a:t>Attention au coup de « chaud »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Eloigné des sources de chaleur (four, chauffage,…)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Pas d’aliments chauds ou tièdes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Décongélation dans le réfrigérateur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Attention aux portes et aux joints</a:t>
            </a:r>
          </a:p>
        </p:txBody>
      </p:sp>
      <p:pic>
        <p:nvPicPr>
          <p:cNvPr id="4" name="Picture 7" descr="\\SRVQCD\Services$\QCD\Energie\01___EIE\Actions\Vie du réseau\Communication\Illustrations\Extractions-Guides\illustrations_guide_ecogestes\illustrations_guide_ecogestes_frigo-congelo.png">
            <a:extLst>
              <a:ext uri="{FF2B5EF4-FFF2-40B4-BE49-F238E27FC236}">
                <a16:creationId xmlns:a16="http://schemas.microsoft.com/office/drawing/2014/main" id="{A98EA6A8-93C6-83C5-175F-E698BC91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6856" b="4970"/>
          <a:stretch>
            <a:fillRect/>
          </a:stretch>
        </p:blipFill>
        <p:spPr bwMode="auto">
          <a:xfrm>
            <a:off x="6434275" y="2342030"/>
            <a:ext cx="3431385" cy="24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1E5028-3E52-9DDC-6D25-1F8093AC75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94927" y="847350"/>
            <a:ext cx="2380309" cy="113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1C1AC7-0719-653F-B0A3-28C16F14A6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0053" y="5096550"/>
            <a:ext cx="2316281" cy="169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2C82DBC-04AD-2C6B-C549-CA7F334DF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660" y="3429000"/>
            <a:ext cx="2326340" cy="32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1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lavage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1A6959-F674-32A4-DBE9-D699A6AD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123" y="1652806"/>
            <a:ext cx="5472608" cy="506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eaLnBrk="1" hangingPunct="1"/>
            <a:r>
              <a:rPr lang="fr-FR" altLang="fr-FR" sz="2000" b="1" dirty="0">
                <a:solidFill>
                  <a:srgbClr val="83B78B"/>
                </a:solidFill>
                <a:latin typeface="DIN Black"/>
              </a:rPr>
              <a:t>Le choix des cycles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b="1" dirty="0">
                <a:latin typeface="DIN Black"/>
              </a:rPr>
              <a:t>Touche Eco </a:t>
            </a:r>
            <a:r>
              <a:rPr lang="fr-FR" altLang="fr-FR" i="1" dirty="0">
                <a:latin typeface="DIN Black"/>
              </a:rPr>
              <a:t>: moins d’énergie et moins d’eau </a:t>
            </a:r>
            <a:endParaRPr lang="fr-FR" altLang="fr-FR" i="1" dirty="0">
              <a:solidFill>
                <a:schemeClr val="tx2"/>
              </a:solidFill>
              <a:latin typeface="DIN Blac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Basses températures </a:t>
            </a:r>
            <a:r>
              <a:rPr lang="fr-FR" altLang="fr-FR" b="1" dirty="0">
                <a:latin typeface="DIN Black"/>
              </a:rPr>
              <a:t>: </a:t>
            </a:r>
            <a:r>
              <a:rPr lang="fr-FR" altLang="fr-FR" b="1" i="1" dirty="0">
                <a:latin typeface="DIN Black"/>
              </a:rPr>
              <a:t>A 90°c’est 3x plus qu’à 30°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Une vitesse d’essorage importante : </a:t>
            </a:r>
            <a:r>
              <a:rPr lang="fr-FR" altLang="fr-FR" i="1" dirty="0">
                <a:latin typeface="DIN Black"/>
              </a:rPr>
              <a:t>réduit le temps de séchage</a:t>
            </a:r>
          </a:p>
          <a:p>
            <a:pPr eaLnBrk="1" hangingPunct="1"/>
            <a:endParaRPr lang="fr-FR" altLang="fr-FR" sz="1100" dirty="0">
              <a:solidFill>
                <a:srgbClr val="660066"/>
              </a:solidFill>
              <a:latin typeface="DIN Black"/>
            </a:endParaRPr>
          </a:p>
          <a:p>
            <a:pPr eaLnBrk="1" hangingPunct="1"/>
            <a:endParaRPr lang="fr-FR" altLang="fr-FR" sz="1100" dirty="0">
              <a:solidFill>
                <a:srgbClr val="660066"/>
              </a:solidFill>
              <a:latin typeface="DIN Black"/>
            </a:endParaRPr>
          </a:p>
          <a:p>
            <a:pPr eaLnBrk="1" hangingPunct="1"/>
            <a:endParaRPr lang="fr-FR" altLang="fr-FR" sz="1100" dirty="0">
              <a:solidFill>
                <a:srgbClr val="660066"/>
              </a:solidFill>
              <a:latin typeface="DIN Black"/>
            </a:endParaRPr>
          </a:p>
          <a:p>
            <a:pPr eaLnBrk="1" hangingPunct="1"/>
            <a:r>
              <a:rPr lang="fr-FR" altLang="fr-FR" sz="2000" b="1" dirty="0">
                <a:solidFill>
                  <a:srgbClr val="83B78B"/>
                </a:solidFill>
                <a:latin typeface="DIN Black"/>
              </a:rPr>
              <a:t>Pas de gaspillage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Séchage à l’air libre – </a:t>
            </a:r>
            <a:r>
              <a:rPr lang="fr-FR" altLang="fr-FR" b="1" dirty="0">
                <a:latin typeface="DIN Black"/>
              </a:rPr>
              <a:t>EVITER LE SECHE LINGE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Appareils remplis si pas de fonction pesage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Eviter le prélavage</a:t>
            </a:r>
          </a:p>
          <a:p>
            <a:pPr eaLnBrk="1" hangingPunct="1"/>
            <a:endParaRPr lang="fr-FR" altLang="fr-FR" sz="1100" dirty="0">
              <a:latin typeface="DIN Black"/>
            </a:endParaRPr>
          </a:p>
          <a:p>
            <a:pPr eaLnBrk="1" hangingPunct="1"/>
            <a:endParaRPr lang="fr-FR" altLang="fr-FR" sz="1100" dirty="0">
              <a:latin typeface="DIN Black"/>
            </a:endParaRPr>
          </a:p>
          <a:p>
            <a:pPr eaLnBrk="1" hangingPunct="1"/>
            <a:endParaRPr lang="fr-FR" altLang="fr-FR" sz="1100" dirty="0">
              <a:latin typeface="DIN Blac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Fonctionner sur les heures creuses et lorsque la demande d’électricité est faible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Utiliser la programmation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DIN Black"/>
              </a:rPr>
              <a:t>Nettoyer régulièrement les filtres</a:t>
            </a:r>
          </a:p>
          <a:p>
            <a:pPr eaLnBrk="1" hangingPunct="1"/>
            <a:endParaRPr lang="fr-FR" altLang="fr-FR" dirty="0">
              <a:latin typeface="Barlow" panose="00000500000000000000" pitchFamily="50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8FCAEA-F92D-5301-7716-B683500758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5384" y="1623000"/>
            <a:ext cx="3614227" cy="270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F93267-5B17-5EDB-14EC-9D35CA41A1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5802" y="5157193"/>
            <a:ext cx="1181640" cy="11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77694054-055E-9F84-97BD-CD6B96529A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5"/>
          <a:stretch/>
        </p:blipFill>
        <p:spPr bwMode="auto">
          <a:xfrm>
            <a:off x="250423" y="1006874"/>
            <a:ext cx="2650280" cy="235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EFAE21-74D4-DF42-2EA3-9AA2EC334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1" y="3756393"/>
            <a:ext cx="2722282" cy="2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895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07F3F-8ADC-4EA2-A7E8-DBE372E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930" y="2003759"/>
            <a:ext cx="7867650" cy="285048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L’eau chaude sanitaire</a:t>
            </a:r>
          </a:p>
        </p:txBody>
      </p:sp>
    </p:spTree>
    <p:extLst>
      <p:ext uri="{BB962C8B-B14F-4D97-AF65-F5344CB8AC3E}">
        <p14:creationId xmlns:p14="http://schemas.microsoft.com/office/powerpoint/2010/main" val="1417181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 :</a:t>
            </a:r>
            <a:br>
              <a:rPr lang="fr-FR" dirty="0"/>
            </a:br>
            <a:br>
              <a:rPr lang="fr-FR" sz="2000" dirty="0"/>
            </a:br>
            <a:r>
              <a:rPr lang="fr-FR" sz="4000" b="0" dirty="0"/>
              <a:t>Rester 3h sous la douche chaude ?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Bien !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Pas </a:t>
            </a:r>
            <a:r>
              <a:rPr lang="fr-FR" sz="2800" dirty="0" err="1">
                <a:cs typeface="Calibri" panose="020F0502020204030204" pitchFamily="34" charset="0"/>
              </a:rPr>
              <a:t>bieeeeeeen</a:t>
            </a:r>
            <a:r>
              <a:rPr lang="fr-FR" sz="2800" dirty="0">
                <a:cs typeface="Calibri" panose="020F0502020204030204" pitchFamily="34" charset="0"/>
              </a:rPr>
              <a:t> !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9" name="Image 8" descr="Une image contenant trouble, printemps&#10;&#10;Description générée automatiquement">
            <a:extLst>
              <a:ext uri="{FF2B5EF4-FFF2-40B4-BE49-F238E27FC236}">
                <a16:creationId xmlns:a16="http://schemas.microsoft.com/office/drawing/2014/main" id="{3AEF945C-E3C4-E3E0-F5DA-85E38D58E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4" y="2602794"/>
            <a:ext cx="5715543" cy="321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27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réponse :</a:t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582793" y="2959831"/>
            <a:ext cx="4960882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Bien !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cs typeface="Calibri" panose="020F0502020204030204" pitchFamily="34" charset="0"/>
              </a:rPr>
              <a:t>Pas </a:t>
            </a:r>
            <a:r>
              <a:rPr lang="fr-FR" sz="2800" dirty="0" err="1">
                <a:highlight>
                  <a:srgbClr val="FFFF00"/>
                </a:highlight>
                <a:cs typeface="Calibri" panose="020F0502020204030204" pitchFamily="34" charset="0"/>
              </a:rPr>
              <a:t>bieeeeeeen</a:t>
            </a:r>
            <a:r>
              <a:rPr lang="fr-FR" sz="2800" dirty="0">
                <a:highlight>
                  <a:srgbClr val="FFFF00"/>
                </a:highlight>
                <a:cs typeface="Calibri" panose="020F0502020204030204" pitchFamily="34" charset="0"/>
              </a:rPr>
              <a:t> !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D13305-DFD2-9380-86F9-B49A68BAB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641" y="1651384"/>
            <a:ext cx="7810284" cy="47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03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 :</a:t>
            </a:r>
            <a:br>
              <a:rPr lang="fr-FR" dirty="0"/>
            </a:br>
            <a:br>
              <a:rPr lang="fr-FR" sz="2000" dirty="0"/>
            </a:br>
            <a:r>
              <a:rPr lang="fr-FR" sz="4000" b="0" dirty="0"/>
              <a:t>Combien représente en moyenne la consommation d’un bain ?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630417" y="2731231"/>
            <a:ext cx="10190108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50 litres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200 litres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500 litres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3000 litres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5" y="28521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09" y="37477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9" y="4530875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5" y="5450445"/>
            <a:ext cx="817091" cy="779462"/>
          </a:xfrm>
          <a:prstGeom prst="rect">
            <a:avLst/>
          </a:prstGeom>
        </p:spPr>
      </p:pic>
      <p:pic>
        <p:nvPicPr>
          <p:cNvPr id="9" name="Image 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D9E59AAA-5ACC-BD55-52AC-F2CC5F81C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166369"/>
            <a:ext cx="5694308" cy="30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/>
          <a:lstStyle/>
          <a:p>
            <a:r>
              <a:rPr lang="fr-FR" dirty="0"/>
              <a:t>Comment participer au quiz ?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9A27BC31-0328-2DC3-9CD2-CCCC6AB28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5" y="2800351"/>
            <a:ext cx="2138373" cy="20398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2A977E-6B1B-406B-0372-0DFFD91FF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84" y="2717197"/>
            <a:ext cx="2229066" cy="2126409"/>
          </a:xfrm>
          <a:prstGeom prst="rect">
            <a:avLst/>
          </a:prstGeom>
        </p:spPr>
      </p:pic>
      <p:pic>
        <p:nvPicPr>
          <p:cNvPr id="9" name="Image 8" descr="Une image contenant gants&#10;&#10;Description générée automatiquement">
            <a:extLst>
              <a:ext uri="{FF2B5EF4-FFF2-40B4-BE49-F238E27FC236}">
                <a16:creationId xmlns:a16="http://schemas.microsoft.com/office/drawing/2014/main" id="{DA80F1B1-16CC-3651-9EE7-88A44CA53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3" y="2633115"/>
            <a:ext cx="2314681" cy="22080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B700FA-B84E-E092-305B-AFA3DDA2D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40" y="2800351"/>
            <a:ext cx="1998461" cy="190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47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réponse :</a:t>
            </a:r>
            <a:br>
              <a:rPr lang="fr-FR" dirty="0"/>
            </a:br>
            <a:br>
              <a:rPr lang="fr-FR" sz="2000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630417" y="2731231"/>
            <a:ext cx="10190108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50 litres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cs typeface="Calibri" panose="020F0502020204030204" pitchFamily="34" charset="0"/>
              </a:rPr>
              <a:t>200 litres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500 litres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3000 litres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5" y="2852115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09" y="3747782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9" y="4530875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5" y="5450445"/>
            <a:ext cx="817091" cy="7794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171CB3-DA07-EDC9-E34C-EB576F71B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184" y="1456073"/>
            <a:ext cx="574194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1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L’eau chaude sanitaire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717B11-1D1A-F8C3-1659-DE60388BB946}"/>
              </a:ext>
            </a:extLst>
          </p:cNvPr>
          <p:cNvSpPr/>
          <p:nvPr/>
        </p:nvSpPr>
        <p:spPr>
          <a:xfrm>
            <a:off x="1554862" y="1844824"/>
            <a:ext cx="4973186" cy="4511118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marL="255118" indent="-255118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000000"/>
                </a:solidFill>
                <a:latin typeface="DIN Black"/>
              </a:rPr>
              <a:t>La température de l’eau </a:t>
            </a:r>
          </a:p>
          <a:p>
            <a:pPr eaLnBrk="1" hangingPunct="1">
              <a:defRPr/>
            </a:pPr>
            <a:r>
              <a:rPr lang="fr-FR" altLang="fr-FR" sz="2000" b="1" dirty="0">
                <a:latin typeface="DIN Black"/>
              </a:rPr>
              <a:t>50°C chauffe-eau instantané   </a:t>
            </a:r>
          </a:p>
          <a:p>
            <a:pPr eaLnBrk="1" hangingPunct="1">
              <a:defRPr/>
            </a:pPr>
            <a:r>
              <a:rPr lang="fr-FR" altLang="fr-FR" sz="2000" b="1" dirty="0">
                <a:latin typeface="DIN Black"/>
              </a:rPr>
              <a:t>60°C stockage</a:t>
            </a:r>
          </a:p>
          <a:p>
            <a:pPr eaLnBrk="1" hangingPunct="1">
              <a:defRPr/>
            </a:pPr>
            <a:endParaRPr lang="fr-FR" altLang="fr-FR" dirty="0">
              <a:latin typeface="DIN Black"/>
            </a:endParaRPr>
          </a:p>
          <a:p>
            <a:pPr eaLnBrk="1" hangingPunct="1">
              <a:defRPr/>
            </a:pPr>
            <a:endParaRPr lang="fr-FR" altLang="fr-FR" dirty="0">
              <a:latin typeface="DIN Black"/>
            </a:endParaRPr>
          </a:p>
          <a:p>
            <a:pPr eaLnBrk="1" hangingPunct="1">
              <a:defRPr/>
            </a:pPr>
            <a:endParaRPr lang="fr-FR" altLang="fr-FR" dirty="0">
              <a:latin typeface="DIN Black"/>
            </a:endParaRPr>
          </a:p>
          <a:p>
            <a:pPr eaLnBrk="1" hangingPunct="1">
              <a:defRPr/>
            </a:pPr>
            <a:endParaRPr lang="fr-FR" altLang="fr-FR" dirty="0">
              <a:latin typeface="DIN Black"/>
            </a:endParaRPr>
          </a:p>
          <a:p>
            <a:pPr eaLnBrk="1" hangingPunct="1">
              <a:defRPr/>
            </a:pPr>
            <a:endParaRPr lang="fr-FR" altLang="fr-FR" dirty="0">
              <a:latin typeface="DIN Black"/>
            </a:endParaRPr>
          </a:p>
          <a:p>
            <a:pPr eaLnBrk="1" hangingPunct="1">
              <a:defRPr/>
            </a:pPr>
            <a:endParaRPr lang="fr-FR" altLang="fr-FR" sz="2000" dirty="0">
              <a:latin typeface="DIN Black"/>
            </a:endParaRPr>
          </a:p>
          <a:p>
            <a:pPr eaLnBrk="1" hangingPunct="1">
              <a:defRPr/>
            </a:pPr>
            <a:endParaRPr lang="fr-FR" altLang="fr-FR" sz="2000" dirty="0">
              <a:latin typeface="DIN Black"/>
            </a:endParaRPr>
          </a:p>
          <a:p>
            <a:pPr marL="306141" indent="-306141"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latin typeface="DIN Black"/>
              </a:rPr>
              <a:t>Equipements économes</a:t>
            </a:r>
          </a:p>
          <a:p>
            <a:pPr eaLnBrk="1" hangingPunct="1">
              <a:defRPr/>
            </a:pPr>
            <a:r>
              <a:rPr lang="fr-FR" altLang="fr-FR" sz="2000" dirty="0">
                <a:latin typeface="DIN Black"/>
              </a:rPr>
              <a:t>Mousseurs et douchettes : </a:t>
            </a:r>
            <a:r>
              <a:rPr lang="fr-FR" altLang="fr-FR" sz="2000" b="1" dirty="0">
                <a:latin typeface="DIN Black"/>
              </a:rPr>
              <a:t>30 à 50 % d’économies</a:t>
            </a:r>
          </a:p>
          <a:p>
            <a:pPr eaLnBrk="1" hangingPunct="1">
              <a:defRPr/>
            </a:pPr>
            <a:endParaRPr lang="fr-FR" altLang="fr-FR" dirty="0">
              <a:latin typeface="Barlow" panose="00000500000000000000" pitchFamily="50" charset="0"/>
            </a:endParaRPr>
          </a:p>
          <a:p>
            <a:pPr>
              <a:defRPr/>
            </a:pPr>
            <a:endParaRPr lang="fr-FR" dirty="0">
              <a:latin typeface="Barlow" panose="00000500000000000000" pitchFamily="50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B2C47C-0459-235C-5A04-AD3B9E6571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7568" t="3893" r="5222"/>
          <a:stretch>
            <a:fillRect/>
          </a:stretch>
        </p:blipFill>
        <p:spPr bwMode="auto">
          <a:xfrm>
            <a:off x="6816081" y="2055435"/>
            <a:ext cx="370259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C3CB37-2273-BCAA-6F87-F3815B949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1490197"/>
            <a:ext cx="7410460" cy="41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marL="255118" indent="-255118">
              <a:buFontTx/>
              <a:buChar char="•"/>
            </a:pPr>
            <a:r>
              <a:rPr lang="fr-FR" altLang="fr-FR" sz="2000" dirty="0">
                <a:solidFill>
                  <a:srgbClr val="000000"/>
                </a:solidFill>
                <a:latin typeface="DIN Black"/>
              </a:rPr>
              <a:t>L’usage</a:t>
            </a:r>
            <a:r>
              <a:rPr lang="fr-FR" altLang="fr-FR" sz="2000" dirty="0">
                <a:solidFill>
                  <a:srgbClr val="000000"/>
                </a:solidFill>
                <a:latin typeface="Barlow" panose="00000500000000000000" pitchFamily="50" charset="0"/>
              </a:rPr>
              <a:t>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3C65743-F9BD-3AD9-4901-AD7EC288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3169" y="2738810"/>
            <a:ext cx="2057133" cy="12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8248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07F3F-8ADC-4EA2-A7E8-DBE372E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930" y="2003759"/>
            <a:ext cx="7867650" cy="285048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L’eau</a:t>
            </a:r>
          </a:p>
        </p:txBody>
      </p:sp>
    </p:spTree>
    <p:extLst>
      <p:ext uri="{BB962C8B-B14F-4D97-AF65-F5344CB8AC3E}">
        <p14:creationId xmlns:p14="http://schemas.microsoft.com/office/powerpoint/2010/main" val="3912103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mur, intérieur, toilette&#10;&#10;Description générée automatiquement">
            <a:extLst>
              <a:ext uri="{FF2B5EF4-FFF2-40B4-BE49-F238E27FC236}">
                <a16:creationId xmlns:a16="http://schemas.microsoft.com/office/drawing/2014/main" id="{E75CFDA3-3C62-E2BC-8EEC-71F7D9B92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57" y="2339759"/>
            <a:ext cx="1638300" cy="16383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 :</a:t>
            </a:r>
            <a:br>
              <a:rPr lang="fr-FR" dirty="0"/>
            </a:br>
            <a:br>
              <a:rPr lang="fr-FR" sz="2000" dirty="0"/>
            </a:br>
            <a:r>
              <a:rPr lang="fr-FR" sz="4000" b="0" dirty="0"/>
              <a:t>Qu’est ce qu’un mousseur ?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45F4B3-BC89-584A-2FC2-6D18F1783735}"/>
              </a:ext>
            </a:extLst>
          </p:cNvPr>
          <p:cNvSpPr txBox="1"/>
          <p:nvPr/>
        </p:nvSpPr>
        <p:spPr>
          <a:xfrm>
            <a:off x="1639943" y="2352676"/>
            <a:ext cx="10322757" cy="4280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Un équipement pour faire mousser l’eau du bain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Un appareil pour mesure la quantité de mousse dans l’eau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Un équipement permettant de réduire le débit d’eau d’un robinet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cs typeface="Calibri" panose="020F0502020204030204" pitchFamily="34" charset="0"/>
              </a:rPr>
              <a:t>Un appareil utilisé en boite de nuit par David Guetta lors de ses soirées mousse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0" y="2518740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4" y="3414407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4" y="4197500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0" y="5117070"/>
            <a:ext cx="817091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00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réponse :</a:t>
            </a:r>
            <a:br>
              <a:rPr lang="fr-FR" dirty="0"/>
            </a:br>
            <a:br>
              <a:rPr lang="fr-FR" sz="2000" dirty="0"/>
            </a:br>
            <a:endParaRPr lang="fr-FR" dirty="0"/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06611CE-FA0F-4711-B959-89F0E9EB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0" y="2518740"/>
            <a:ext cx="874096" cy="833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EFC1E-6194-CD7E-B293-17B936A3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4" y="3414407"/>
            <a:ext cx="874096" cy="833841"/>
          </a:xfrm>
          <a:prstGeom prst="rect">
            <a:avLst/>
          </a:prstGeom>
        </p:spPr>
      </p:pic>
      <p:pic>
        <p:nvPicPr>
          <p:cNvPr id="7" name="Image 6" descr="Une image contenant gants&#10;&#10;Description générée automatiquement">
            <a:extLst>
              <a:ext uri="{FF2B5EF4-FFF2-40B4-BE49-F238E27FC236}">
                <a16:creationId xmlns:a16="http://schemas.microsoft.com/office/drawing/2014/main" id="{CEE6FDF9-D9F2-4F0C-067B-F6C16537C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4" y="4197500"/>
            <a:ext cx="982782" cy="937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76D6C-7DEF-6959-FD28-7B54B0B0F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0" y="5117070"/>
            <a:ext cx="817091" cy="7794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2FB319-6B4C-8DC1-A1D9-4D4578662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862" y="1909762"/>
            <a:ext cx="7185100" cy="386238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3C98442-EFDD-2918-6410-0C69295665F9}"/>
              </a:ext>
            </a:extLst>
          </p:cNvPr>
          <p:cNvSpPr txBox="1"/>
          <p:nvPr/>
        </p:nvSpPr>
        <p:spPr>
          <a:xfrm>
            <a:off x="1731130" y="4135673"/>
            <a:ext cx="3255908" cy="83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cs typeface="Calibri" panose="020F0502020204030204" pitchFamily="34" charset="0"/>
              </a:rPr>
              <a:t>Un équipement …</a:t>
            </a:r>
          </a:p>
        </p:txBody>
      </p:sp>
    </p:spTree>
    <p:extLst>
      <p:ext uri="{BB962C8B-B14F-4D97-AF65-F5344CB8AC3E}">
        <p14:creationId xmlns:p14="http://schemas.microsoft.com/office/powerpoint/2010/main" val="2083883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facture d’eau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DD4AE8-4B88-442E-B7C7-A9B22C03B28B}"/>
              </a:ext>
            </a:extLst>
          </p:cNvPr>
          <p:cNvSpPr txBox="1"/>
          <p:nvPr/>
        </p:nvSpPr>
        <p:spPr>
          <a:xfrm>
            <a:off x="1035605" y="1810717"/>
            <a:ext cx="101207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marR="0" lvl="0" indent="0" algn="l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Rennes Métropole a annoncé une augmentation d’environ 15% en 2023 de la facture. Pour une consommation de 60 m</a:t>
            </a:r>
            <a:r>
              <a:rPr lang="fr-FR" sz="2000" baseline="30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3</a:t>
            </a:r>
            <a:r>
              <a:rPr lang="fr-FR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(consommation moyenne d’un foyer), cela se traduit par une facture qui s’élèvera à 158 € en 2023, contre 140 € en 2022:</a:t>
            </a:r>
          </a:p>
          <a:p>
            <a:pPr marL="85725" marR="0" lvl="0" indent="0" algn="l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dirty="0">
              <a:effectLst/>
              <a:latin typeface="DIN" panose="02000503040000020003" pitchFamily="2" charset="0"/>
              <a:ea typeface="Times New Roman" panose="02020603050405020304" pitchFamily="18" charset="0"/>
            </a:endParaRPr>
          </a:p>
          <a:p>
            <a:pPr marL="85725" marR="0" lvl="0" indent="0" algn="l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effectLst/>
                <a:latin typeface="DIN" panose="02000503040000020003" pitchFamily="2" charset="0"/>
                <a:ea typeface="Times New Roman" panose="02020603050405020304" pitchFamily="18" charset="0"/>
                <a:hlinkClick r:id="rId2"/>
              </a:rPr>
              <a:t>https://actu.fr/bretagne/rennes_35238/rennes-de-combien-vos-factures-d-eau-vont-elles-augmenter-en-2023_56431042.html</a:t>
            </a:r>
            <a:endParaRPr lang="fr-FR" sz="2000" dirty="0">
              <a:effectLst/>
              <a:latin typeface="DIN" panose="02000503040000020003" pitchFamily="2" charset="0"/>
              <a:ea typeface="Times New Roman" panose="02020603050405020304" pitchFamily="18" charset="0"/>
            </a:endParaRPr>
          </a:p>
          <a:p>
            <a:pPr fontAlgn="base"/>
            <a:r>
              <a:rPr lang="fr-FR" sz="1800" dirty="0">
                <a:effectLst/>
                <a:latin typeface="DIN Black" pitchFamily="50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DIN" panose="02000503040000020003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82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EB16AF8-1D51-401B-A3D9-78CDA848B7E0}"/>
              </a:ext>
            </a:extLst>
          </p:cNvPr>
          <p:cNvSpPr txBox="1"/>
          <p:nvPr/>
        </p:nvSpPr>
        <p:spPr>
          <a:xfrm>
            <a:off x="1551962" y="430791"/>
            <a:ext cx="896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84669"/>
                </a:solidFill>
                <a:latin typeface="DK Liquid Embrace" panose="02000000000000000000" pitchFamily="2" charset="0"/>
                <a:cs typeface="+mj-cs"/>
              </a:rPr>
              <a:t>10 gestes faciles à mettre en œuvre dès aujourd’hui !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01E5D4-BF74-4668-A59C-96E005FDB5F0}"/>
              </a:ext>
            </a:extLst>
          </p:cNvPr>
          <p:cNvSpPr txBox="1"/>
          <p:nvPr/>
        </p:nvSpPr>
        <p:spPr>
          <a:xfrm>
            <a:off x="805341" y="1407149"/>
            <a:ext cx="10444295" cy="545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Utiliser des multiprises à interrupteur pour couper les veilles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Paramétrer l’ordinateur et la télé selon l’usage qui en est fait (veille écran + ordinateur + utiliser mode éco)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Eteindre ma «box» quand je n’en ai pas besoin (nuit).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Remplacer les ampoules à incandescence et fluo-compacte par des LED</a:t>
            </a:r>
          </a:p>
          <a:p>
            <a:pPr lvl="0">
              <a:lnSpc>
                <a:spcPct val="150000"/>
              </a:lnSpc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 Dépoussiérer régulièrement la grille arrière du réfrigérateur et du congélateur et dégivrer régulièrement mon congélateur (à partir de 2 à 3 mm de givre) = 30% d’économie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Décongeler mes aliments dans le réfrigérateur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 thermostat d’ambiance est programmé selon mon occupation quotidienne ou hebdomadaire.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règle mes robinets thermostatiques ou radiateurs électriques pièce par pièce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J'installe des mousseurs sur mes robinets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reste maximum 5 minutes sous la douche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F7E0FF-1175-4D70-9709-D84EED89BA2B}"/>
              </a:ext>
            </a:extLst>
          </p:cNvPr>
          <p:cNvSpPr txBox="1"/>
          <p:nvPr/>
        </p:nvSpPr>
        <p:spPr>
          <a:xfrm>
            <a:off x="5900259" y="5226880"/>
            <a:ext cx="54864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rgbClr val="FF0000"/>
                </a:solidFill>
              </a:rPr>
              <a:t>Défis « économies d’énergie » :</a:t>
            </a:r>
          </a:p>
          <a:p>
            <a:r>
              <a:rPr lang="fr-FR" dirty="0">
                <a:solidFill>
                  <a:srgbClr val="FF0000"/>
                </a:solidFill>
              </a:rPr>
              <a:t>- </a:t>
            </a:r>
            <a:r>
              <a:rPr lang="fr-FR" b="1" dirty="0">
                <a:solidFill>
                  <a:srgbClr val="FF0000"/>
                </a:solidFill>
              </a:rPr>
              <a:t>12 % d'économies </a:t>
            </a:r>
            <a:r>
              <a:rPr lang="fr-FR" dirty="0">
                <a:solidFill>
                  <a:srgbClr val="FF0000"/>
                </a:solidFill>
              </a:rPr>
              <a:t>en moyenne sur les consommations énergétiques, soit environ </a:t>
            </a:r>
            <a:r>
              <a:rPr lang="fr-FR" b="1" dirty="0">
                <a:solidFill>
                  <a:srgbClr val="FF0000"/>
                </a:solidFill>
              </a:rPr>
              <a:t>200 euros par an, par foyer</a:t>
            </a:r>
            <a:r>
              <a:rPr lang="fr-FR" dirty="0">
                <a:solidFill>
                  <a:srgbClr val="FF0000"/>
                </a:solidFill>
              </a:rPr>
              <a:t>, sans investissement financier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6673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07F3F-8ADC-4EA2-A7E8-DBE372E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930" y="2003759"/>
            <a:ext cx="7867650" cy="28504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/>
              <a:t>Suivre ma consommation d’énergie</a:t>
            </a:r>
          </a:p>
        </p:txBody>
      </p:sp>
    </p:spTree>
    <p:extLst>
      <p:ext uri="{BB962C8B-B14F-4D97-AF65-F5344CB8AC3E}">
        <p14:creationId xmlns:p14="http://schemas.microsoft.com/office/powerpoint/2010/main" val="1630939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479B1F-BC9A-4734-8413-7EB930E45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84669"/>
                </a:solidFill>
                <a:effectLst/>
                <a:ea typeface="Times New Roman" panose="02020603050405020304" pitchFamily="18" charset="0"/>
              </a:rPr>
              <a:t>Plateforme Enedis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46CCC5-7AF5-43CE-974E-D293A02D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351" y="1824436"/>
            <a:ext cx="6467965" cy="3898763"/>
          </a:xfrm>
          <a:prstGeom prst="rect">
            <a:avLst/>
          </a:prstGeom>
        </p:spPr>
      </p:pic>
      <p:pic>
        <p:nvPicPr>
          <p:cNvPr id="1026" name="Picture 2" descr="Enedis (ex-ERDF) : missions, prestations, tarifs et contact | Opéra Énergie">
            <a:extLst>
              <a:ext uri="{FF2B5EF4-FFF2-40B4-BE49-F238E27FC236}">
                <a16:creationId xmlns:a16="http://schemas.microsoft.com/office/drawing/2014/main" id="{4C912685-1752-45BD-A964-85F82B66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722" y="1558099"/>
            <a:ext cx="2279359" cy="145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61CA6E-3289-4B20-BFE7-A6BA446AC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722" y="3246892"/>
            <a:ext cx="2428875" cy="18859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5A68F4A-5FEA-4658-83EC-08C179593A0F}"/>
              </a:ext>
            </a:extLst>
          </p:cNvPr>
          <p:cNvSpPr txBox="1"/>
          <p:nvPr/>
        </p:nvSpPr>
        <p:spPr>
          <a:xfrm>
            <a:off x="3649211" y="6037406"/>
            <a:ext cx="6140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https://mon-compte-client.enedis.fr/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6179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479B1F-BC9A-4734-8413-7EB930E45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84669"/>
                </a:solidFill>
                <a:effectLst/>
                <a:ea typeface="Times New Roman" panose="02020603050405020304" pitchFamily="18" charset="0"/>
              </a:rPr>
              <a:t>Plateforme </a:t>
            </a:r>
            <a:r>
              <a:rPr lang="fr-FR" b="1" dirty="0" err="1">
                <a:solidFill>
                  <a:srgbClr val="084669"/>
                </a:solidFill>
                <a:effectLst/>
                <a:ea typeface="Times New Roman" panose="02020603050405020304" pitchFamily="18" charset="0"/>
              </a:rPr>
              <a:t>ConsoHerozh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4875C9-F703-4849-A4D1-3335F0A0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008" y="1325563"/>
            <a:ext cx="6443059" cy="447552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D073355-B200-40A7-B9A9-945E82BC1890}"/>
              </a:ext>
            </a:extLst>
          </p:cNvPr>
          <p:cNvSpPr txBox="1"/>
          <p:nvPr/>
        </p:nvSpPr>
        <p:spPr>
          <a:xfrm>
            <a:off x="4479722" y="5930908"/>
            <a:ext cx="6140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https://www.consoherozh.fr/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149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07F3F-8ADC-4EA2-A7E8-DBE372E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930" y="2003759"/>
            <a:ext cx="7867650" cy="28504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/>
              <a:t>Le contexte énergétique de la France</a:t>
            </a:r>
          </a:p>
        </p:txBody>
      </p:sp>
    </p:spTree>
    <p:extLst>
      <p:ext uri="{BB962C8B-B14F-4D97-AF65-F5344CB8AC3E}">
        <p14:creationId xmlns:p14="http://schemas.microsoft.com/office/powerpoint/2010/main" val="596825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479B1F-BC9A-4734-8413-7EB930E45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84669"/>
                </a:solidFill>
                <a:effectLst/>
                <a:ea typeface="Times New Roman" panose="02020603050405020304" pitchFamily="18" charset="0"/>
              </a:rPr>
              <a:t>Utilisation de wattmètres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6D6F3E-9B33-4805-90E0-E5B205EA0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03" y="2394408"/>
            <a:ext cx="3238500" cy="3238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A5DD22-7638-4939-9A46-9466E251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956" y="981511"/>
            <a:ext cx="4413463" cy="572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62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479B1F-BC9A-4734-8413-7EB930E45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84669"/>
                </a:solidFill>
                <a:effectLst/>
                <a:ea typeface="Times New Roman" panose="02020603050405020304" pitchFamily="18" charset="0"/>
              </a:rPr>
              <a:t>Les ressources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83C229-A8CF-4891-B5DE-DB238BD1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99" y="1146825"/>
            <a:ext cx="2133552" cy="445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8BE840-FE19-43D9-A754-B16D94525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758" y="1262459"/>
            <a:ext cx="3213257" cy="4584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1FF87D-E02C-4493-BA1D-96B2A9D0D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922" y="838898"/>
            <a:ext cx="2250999" cy="4760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48C946D-AEBD-4AB7-A5E0-D8701669A10F}"/>
              </a:ext>
            </a:extLst>
          </p:cNvPr>
          <p:cNvSpPr txBox="1"/>
          <p:nvPr/>
        </p:nvSpPr>
        <p:spPr>
          <a:xfrm>
            <a:off x="563485" y="5783937"/>
            <a:ext cx="30703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https://librairie.ademe.fr/cadic/4928/guide-pratique-ecoresponsable-au-bureau.pdf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CD7D2F-1BBC-4125-A993-0C150E38EBCB}"/>
              </a:ext>
            </a:extLst>
          </p:cNvPr>
          <p:cNvSpPr txBox="1"/>
          <p:nvPr/>
        </p:nvSpPr>
        <p:spPr>
          <a:xfrm>
            <a:off x="4435690" y="5953459"/>
            <a:ext cx="33576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6"/>
              </a:rPr>
              <a:t>https://defis-declics.org/fr/ecogestes/ecogestes-energie/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AB96369-12C7-49BE-BCAC-8D5A79ED92D5}"/>
              </a:ext>
            </a:extLst>
          </p:cNvPr>
          <p:cNvSpPr txBox="1"/>
          <p:nvPr/>
        </p:nvSpPr>
        <p:spPr>
          <a:xfrm>
            <a:off x="8204432" y="5847042"/>
            <a:ext cx="3833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7"/>
              </a:rPr>
              <a:t>https://www.ademe.fr/sites/default/files/assets/documents/guide-pratique-economiser-eau-energie.pdf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180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A6AAC4C-D86E-4A48-99A6-DF92999D4123}"/>
              </a:ext>
            </a:extLst>
          </p:cNvPr>
          <p:cNvSpPr txBox="1"/>
          <p:nvPr/>
        </p:nvSpPr>
        <p:spPr>
          <a:xfrm>
            <a:off x="5856513" y="1722324"/>
            <a:ext cx="6281057" cy="421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marR="0" lvl="0" indent="-342900" algn="l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Lundi 6 mars – Les calottes sont-elles cuites ? Quiz</a:t>
            </a:r>
            <a:endParaRPr lang="fr-FR" dirty="0">
              <a:latin typeface="DIN" panose="02000503040000020003" pitchFamily="2" charset="0"/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50A9F3B-0810-459B-B73F-64E622A1C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9" y="1645659"/>
            <a:ext cx="5760000" cy="1035000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004E1C-4C44-4BC5-B5E6-6C59C3E74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9" y="2910702"/>
            <a:ext cx="5760000" cy="1036800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27E07E-DD93-4550-B6AB-D3D707741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9" y="4177545"/>
            <a:ext cx="5760000" cy="10363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E2B9F6F-7CB6-40DF-BAE6-4234964926CB}"/>
              </a:ext>
            </a:extLst>
          </p:cNvPr>
          <p:cNvSpPr txBox="1"/>
          <p:nvPr/>
        </p:nvSpPr>
        <p:spPr>
          <a:xfrm>
            <a:off x="446314" y="5573485"/>
            <a:ext cx="10711543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marR="0" lvl="0" indent="-342900" algn="l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Toutes les informations sont à retrouver sur le site de l’ALEC : </a:t>
            </a:r>
            <a:r>
              <a:rPr lang="fr-FR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https://www.alec-rennes.org/grand-defi</a:t>
            </a:r>
            <a:endParaRPr lang="fr-FR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28625" marR="0" lvl="0" indent="-342900" algn="l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 questions ? Contactez </a:t>
            </a:r>
            <a:r>
              <a:rPr lang="fr-FR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grand-defi-energie-eau@alec-rennes.org</a:t>
            </a:r>
            <a:r>
              <a:rPr lang="fr-FR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245B15E-666D-4131-A0FB-10EE84402812}"/>
              </a:ext>
            </a:extLst>
          </p:cNvPr>
          <p:cNvSpPr txBox="1"/>
          <p:nvPr/>
        </p:nvSpPr>
        <p:spPr>
          <a:xfrm>
            <a:off x="5856512" y="2855287"/>
            <a:ext cx="6281057" cy="791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marR="0" lvl="0" indent="-342900" algn="l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Mercredi 8 février – Spéciale gestes économes</a:t>
            </a:r>
          </a:p>
          <a:p>
            <a:pPr marL="428625" marR="0" lvl="0" indent="-342900" algn="l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Mercredi 22 février – Spéciale gestes économes</a:t>
            </a:r>
            <a:endParaRPr lang="fr-FR" dirty="0">
              <a:latin typeface="DIN" panose="02000503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3B62CA5-2FD7-45A5-B7A2-CB5809E17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pour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702922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F505D-F246-40F9-9383-038D030F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72F4A5-A660-471E-9D95-3958E9A9C3E0}"/>
              </a:ext>
            </a:extLst>
          </p:cNvPr>
          <p:cNvSpPr txBox="1"/>
          <p:nvPr/>
        </p:nvSpPr>
        <p:spPr>
          <a:xfrm>
            <a:off x="1093878" y="1325563"/>
            <a:ext cx="963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algn="ctr" fontAlgn="base"/>
            <a:r>
              <a:rPr lang="fr-FR" sz="2800" b="1" dirty="0">
                <a:solidFill>
                  <a:srgbClr val="83B78B"/>
                </a:solidFill>
                <a:latin typeface="DIN Black"/>
              </a:rPr>
              <a:t>Quel est le secteur le plus consommateur d’énergie en France ?</a:t>
            </a:r>
            <a:endParaRPr lang="fr-FR" sz="2800" b="1" dirty="0">
              <a:solidFill>
                <a:srgbClr val="83B78B"/>
              </a:solidFill>
              <a:latin typeface="DIN Black" pitchFamily="50" charset="0"/>
              <a:ea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DD4AE8-4B88-442E-B7C7-A9B22C03B28B}"/>
              </a:ext>
            </a:extLst>
          </p:cNvPr>
          <p:cNvSpPr txBox="1"/>
          <p:nvPr/>
        </p:nvSpPr>
        <p:spPr>
          <a:xfrm>
            <a:off x="1345786" y="2560525"/>
            <a:ext cx="35974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marR="0" lvl="0" indent="0" algn="l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Ecrivez votre texte ici !</a:t>
            </a:r>
            <a:endParaRPr lang="fr-FR" sz="2000" dirty="0">
              <a:solidFill>
                <a:srgbClr val="E73B25"/>
              </a:solidFill>
              <a:effectLst/>
              <a:latin typeface="DIN Black" pitchFamily="50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fr-FR" sz="2000" dirty="0">
                <a:effectLst/>
                <a:latin typeface="DIN" panose="02000503040000020003" pitchFamily="2" charset="0"/>
                <a:ea typeface="Times New Roman" panose="02020603050405020304" pitchFamily="18" charset="0"/>
              </a:rPr>
              <a:t>Liste</a:t>
            </a:r>
          </a:p>
          <a:p>
            <a:pPr marL="342900" lvl="0" indent="-342900" fontAlgn="base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fr-FR" sz="2000" dirty="0">
                <a:effectLst/>
                <a:latin typeface="DIN" panose="02000503040000020003" pitchFamily="2" charset="0"/>
                <a:ea typeface="Times New Roman" panose="02020603050405020304" pitchFamily="18" charset="0"/>
              </a:rPr>
              <a:t>Liste</a:t>
            </a:r>
          </a:p>
          <a:p>
            <a:pPr marL="342900" lvl="0" indent="-342900" fontAlgn="base">
              <a:spcBef>
                <a:spcPts val="1200"/>
              </a:spcBef>
              <a:buFont typeface="Wingdings" panose="05000000000000000000" pitchFamily="2" charset="2"/>
              <a:buChar char="è"/>
            </a:pPr>
            <a:r>
              <a:rPr lang="fr-FR" sz="2000" dirty="0">
                <a:effectLst/>
                <a:latin typeface="DIN" panose="02000503040000020003" pitchFamily="2" charset="0"/>
                <a:ea typeface="Times New Roman" panose="02020603050405020304" pitchFamily="18" charset="0"/>
              </a:rPr>
              <a:t>Liste</a:t>
            </a:r>
          </a:p>
          <a:p>
            <a:pPr fontAlgn="base"/>
            <a:r>
              <a:rPr lang="fr-FR" sz="1800" dirty="0">
                <a:effectLst/>
                <a:latin typeface="DIN Black" pitchFamily="50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DIN" panose="02000503040000020003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5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27D604A-AF45-4F0F-9EE4-306837C3C42B}"/>
              </a:ext>
            </a:extLst>
          </p:cNvPr>
          <p:cNvSpPr txBox="1"/>
          <p:nvPr/>
        </p:nvSpPr>
        <p:spPr>
          <a:xfrm>
            <a:off x="1597574" y="2977924"/>
            <a:ext cx="4136476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Résidentiel - Tertiaire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Industriel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</a:p>
        </p:txBody>
      </p:sp>
      <p:pic>
        <p:nvPicPr>
          <p:cNvPr id="5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9A27BC31-0328-2DC3-9CD2-CCCC6AB28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2A977E-6B1B-406B-0372-0DFFD91FF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9" name="Image 8" descr="Une image contenant gants&#10;&#10;Description générée automatiquement">
            <a:extLst>
              <a:ext uri="{FF2B5EF4-FFF2-40B4-BE49-F238E27FC236}">
                <a16:creationId xmlns:a16="http://schemas.microsoft.com/office/drawing/2014/main" id="{DA80F1B1-16CC-3651-9EE7-88A44CA53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B700FA-B84E-E092-305B-AFA3DDA2D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  <p:pic>
        <p:nvPicPr>
          <p:cNvPr id="15" name="Image 14" descr="Une image contenant personne, tracteur, machine agricole&#10;&#10;Description générée automatiquement">
            <a:extLst>
              <a:ext uri="{FF2B5EF4-FFF2-40B4-BE49-F238E27FC236}">
                <a16:creationId xmlns:a16="http://schemas.microsoft.com/office/drawing/2014/main" id="{5013D061-224E-06C5-39B2-D8AB2339A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49" y="3181349"/>
            <a:ext cx="5724525" cy="322004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75430B1-02C0-40E2-2924-FC883D9BAD57}"/>
              </a:ext>
            </a:extLst>
          </p:cNvPr>
          <p:cNvSpPr txBox="1">
            <a:spLocks/>
          </p:cNvSpPr>
          <p:nvPr/>
        </p:nvSpPr>
        <p:spPr>
          <a:xfrm>
            <a:off x="-95250" y="0"/>
            <a:ext cx="12287250" cy="1325563"/>
          </a:xfrm>
          <a:prstGeom prst="rect">
            <a:avLst/>
          </a:prstGeom>
        </p:spPr>
        <p:txBody>
          <a:bodyPr vert="horz" lIns="288000" tIns="32400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84669"/>
                </a:solidFill>
                <a:latin typeface="DK Liquid Embrace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fr-FR" dirty="0"/>
              <a:t>Question: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42E5D2-3363-9D93-38C8-0D0E551F1B94}"/>
              </a:ext>
            </a:extLst>
          </p:cNvPr>
          <p:cNvSpPr txBox="1"/>
          <p:nvPr/>
        </p:nvSpPr>
        <p:spPr>
          <a:xfrm>
            <a:off x="1093878" y="1325563"/>
            <a:ext cx="9631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algn="ctr" fontAlgn="base"/>
            <a:r>
              <a:rPr lang="fr-FR" sz="3200" b="1" dirty="0">
                <a:solidFill>
                  <a:srgbClr val="83B78B"/>
                </a:solidFill>
                <a:latin typeface="DIN Black"/>
              </a:rPr>
              <a:t>Quel est le secteur le plus consommateur d’énergie en France ?</a:t>
            </a:r>
            <a:endParaRPr lang="fr-FR" sz="3200" b="1" dirty="0">
              <a:solidFill>
                <a:srgbClr val="83B78B"/>
              </a:solidFill>
              <a:latin typeface="DIN Black" pitchFamily="50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82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sz="4900" dirty="0"/>
              <a:t>réponse :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B4D9DD-ACCC-5A3C-BCFB-40BB93D35B8E}"/>
              </a:ext>
            </a:extLst>
          </p:cNvPr>
          <p:cNvSpPr txBox="1"/>
          <p:nvPr/>
        </p:nvSpPr>
        <p:spPr>
          <a:xfrm>
            <a:off x="9147593" y="6270569"/>
            <a:ext cx="326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Source Chiffres clés de l’énergie – Édition 2021 - DATALAB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B2BDAB-BDAE-4381-1B5C-65D049580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975" y="1812733"/>
            <a:ext cx="6984373" cy="42036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B4BAA9D-6F03-96F4-56CA-0BDD2557E7A7}"/>
              </a:ext>
            </a:extLst>
          </p:cNvPr>
          <p:cNvSpPr txBox="1"/>
          <p:nvPr/>
        </p:nvSpPr>
        <p:spPr>
          <a:xfrm>
            <a:off x="1597574" y="2977924"/>
            <a:ext cx="4136476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highlight>
                  <a:srgbClr val="FFFF00"/>
                </a:highlight>
                <a:cs typeface="Calibri" panose="020F0502020204030204" pitchFamily="34" charset="0"/>
              </a:rPr>
              <a:t>Résidentiel - Tertiaire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Industriel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</a:p>
        </p:txBody>
      </p:sp>
      <p:pic>
        <p:nvPicPr>
          <p:cNvPr id="6" name="Image 5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986B99F3-F944-4DA8-AA70-7A53C2CA7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FA322B-89F8-C52E-9CBF-634E06EA1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9" name="Image 8" descr="Une image contenant gants&#10;&#10;Description générée automatiquement">
            <a:extLst>
              <a:ext uri="{FF2B5EF4-FFF2-40B4-BE49-F238E27FC236}">
                <a16:creationId xmlns:a16="http://schemas.microsoft.com/office/drawing/2014/main" id="{F33709D2-645A-D685-D01D-A22598390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A5E8797-BE6E-5439-2BC5-A2E5949084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0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F558D-4B8A-47A6-82E4-DAB0342D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325821"/>
            <a:ext cx="12287250" cy="1325563"/>
          </a:xfrm>
        </p:spPr>
        <p:txBody>
          <a:bodyPr>
            <a:normAutofit fontScale="90000"/>
          </a:bodyPr>
          <a:lstStyle/>
          <a:p>
            <a:r>
              <a:rPr lang="fr-FR" sz="4900" dirty="0"/>
              <a:t>Question :</a:t>
            </a:r>
            <a:br>
              <a:rPr lang="fr-FR" sz="4900" dirty="0"/>
            </a:br>
            <a:br>
              <a:rPr lang="fr-FR" dirty="0"/>
            </a:br>
            <a:br>
              <a:rPr lang="fr-FR" sz="2000" dirty="0"/>
            </a:br>
            <a:r>
              <a:rPr lang="fr-FR" sz="3600" dirty="0">
                <a:solidFill>
                  <a:srgbClr val="83B78B"/>
                </a:solidFill>
                <a:latin typeface="DIN Black"/>
              </a:rPr>
              <a:t>Quel est le poste le plus consommateur en énergie dans un logement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7D604A-AF45-4F0F-9EE4-306837C3C42B}"/>
              </a:ext>
            </a:extLst>
          </p:cNvPr>
          <p:cNvSpPr txBox="1"/>
          <p:nvPr/>
        </p:nvSpPr>
        <p:spPr>
          <a:xfrm>
            <a:off x="1582793" y="2959831"/>
            <a:ext cx="49608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L’eau chaude sanitaire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Le chauffage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L’électricité spécifique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La cuisson</a:t>
            </a:r>
          </a:p>
        </p:txBody>
      </p:sp>
      <p:pic>
        <p:nvPicPr>
          <p:cNvPr id="4" name="Image 3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8795C49-A97D-9FE3-1FAC-7C062203A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3080715"/>
            <a:ext cx="874096" cy="8338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671F68-71A4-FFE4-D1A7-22CF0CFD0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" y="3976382"/>
            <a:ext cx="874096" cy="833841"/>
          </a:xfrm>
          <a:prstGeom prst="rect">
            <a:avLst/>
          </a:prstGeom>
        </p:spPr>
      </p:pic>
      <p:pic>
        <p:nvPicPr>
          <p:cNvPr id="6" name="Image 5" descr="Une image contenant gants&#10;&#10;Description générée automatiquement">
            <a:extLst>
              <a:ext uri="{FF2B5EF4-FFF2-40B4-BE49-F238E27FC236}">
                <a16:creationId xmlns:a16="http://schemas.microsoft.com/office/drawing/2014/main" id="{980E3EA5-673F-BD32-8BB0-C194D29D8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4" y="4759475"/>
            <a:ext cx="982782" cy="9375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09ED36-3AEF-F2F9-91F7-469DA9D1B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0" y="5679045"/>
            <a:ext cx="817091" cy="779462"/>
          </a:xfrm>
          <a:prstGeom prst="rect">
            <a:avLst/>
          </a:prstGeom>
        </p:spPr>
      </p:pic>
      <p:pic>
        <p:nvPicPr>
          <p:cNvPr id="11" name="Image 10" descr="Une image contenant texte, extérieur, sombre, nuit&#10;&#10;Description générée automatiquement">
            <a:extLst>
              <a:ext uri="{FF2B5EF4-FFF2-40B4-BE49-F238E27FC236}">
                <a16:creationId xmlns:a16="http://schemas.microsoft.com/office/drawing/2014/main" id="{F2DF5E8D-691A-5CB9-1248-A35635962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5" y="2959831"/>
            <a:ext cx="5400685" cy="32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711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ANSWERS_BULLET_STYLE" val="ppBulletAlphaUCParenRight"/>
  <p:tag name="OR_OFFICE_MAJOR_VERSION" val="16"/>
  <p:tag name="OR_POLL_START_MODE" val="Automatic"/>
  <p:tag name="OR_CHART_VALUE_LABEL_FORMAT" val="Response_Count"/>
  <p:tag name="OR_CHART_RESPONSE_DENOMINATOR" val="Responses"/>
  <p:tag name="OR_CHART_FIXED_RESPONSE_DENOMINATOR" val="100"/>
  <p:tag name="OR_CHART_COLOR_MODE" val="Color_Scheme"/>
  <p:tag name="OR_CHART_APPLY_OMBEA_TEMPLATE" val="True"/>
  <p:tag name="OR_CHART_TYPE" val="xl3DColumnClustered"/>
  <p:tag name="OR_POLL_DEFAULT_ANSWER_OPTION" val="None"/>
  <p:tag name="OR_SLIDE_TYPE" val="OR_QUESTION_SLIDE"/>
  <p:tag name="OR_POLL_FLOW" val="Automatic"/>
  <p:tag name="OR_CHART_DISPLAY_MODE" val="Automatic"/>
  <p:tag name="OR_POLL_TIME_LIMIT" val="-1"/>
  <p:tag name="OR_POLL_COUNTDOWN_START_MODE" val="Automatic"/>
  <p:tag name="OR_POLL_MULTIPLE_RESPONSES" val="1"/>
  <p:tag name="OR_POLL_DUPLICATES_ALLOWED" val="False"/>
  <p:tag name="OR_CATEGORIZING" val="False"/>
  <p:tag name="OR_PRIORITY_RANKING" val="False"/>
  <p:tag name="OR_IS_POLLED" val="False"/>
  <p:tag name="OR_SLIDE_GUID" val="5186C457-7D8E-4F96-8CC3-89A56297ECC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1435</Words>
  <Application>Microsoft Office PowerPoint</Application>
  <PresentationFormat>Grand écran</PresentationFormat>
  <Paragraphs>305</Paragraphs>
  <Slides>53</Slides>
  <Notes>3</Notes>
  <HiddenSlides>5</HiddenSlides>
  <MMClips>1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5" baseType="lpstr">
      <vt:lpstr>Arial</vt:lpstr>
      <vt:lpstr>Barlow</vt:lpstr>
      <vt:lpstr>Calibri</vt:lpstr>
      <vt:lpstr>Calibri Light</vt:lpstr>
      <vt:lpstr>Century Gothic</vt:lpstr>
      <vt:lpstr>DIN</vt:lpstr>
      <vt:lpstr>DIN Black</vt:lpstr>
      <vt:lpstr>DK Liquid Embrace</vt:lpstr>
      <vt:lpstr>Myriad Pro</vt:lpstr>
      <vt:lpstr>Wingdings</vt:lpstr>
      <vt:lpstr>Thème Office</vt:lpstr>
      <vt:lpstr>Worksheet</vt:lpstr>
      <vt:lpstr>Présentation PowerPoint</vt:lpstr>
      <vt:lpstr>Présentation PowerPoint</vt:lpstr>
      <vt:lpstr>Programme</vt:lpstr>
      <vt:lpstr>Comment participer au quiz ?</vt:lpstr>
      <vt:lpstr>Le contexte énergétique de la France</vt:lpstr>
      <vt:lpstr>Question:</vt:lpstr>
      <vt:lpstr>Présentation PowerPoint</vt:lpstr>
      <vt:lpstr>réponse :  </vt:lpstr>
      <vt:lpstr>Question :   Quel est le poste le plus consommateur en énergie dans un logement ?</vt:lpstr>
      <vt:lpstr>réponse :  </vt:lpstr>
      <vt:lpstr>Le chauffage</vt:lpstr>
      <vt:lpstr>Question :  Quelle est la température recommandée la nuit à l’intérieur de votre logement ?</vt:lpstr>
      <vt:lpstr>réponse :  </vt:lpstr>
      <vt:lpstr>Question :  Quel pourcentage d’économie d’énergie de chauffage je vais pouvoir réaliser en baissant la température de 1°C ?</vt:lpstr>
      <vt:lpstr>réponse :  </vt:lpstr>
      <vt:lpstr>Le chauffage</vt:lpstr>
      <vt:lpstr>Le chauffage</vt:lpstr>
      <vt:lpstr>La ventilation</vt:lpstr>
      <vt:lpstr>La ventilation</vt:lpstr>
      <vt:lpstr>La cuisson</vt:lpstr>
      <vt:lpstr>La cuisson</vt:lpstr>
      <vt:lpstr>L’électricité spécifique</vt:lpstr>
      <vt:lpstr>  </vt:lpstr>
      <vt:lpstr>réponse :  </vt:lpstr>
      <vt:lpstr>Question :  Quel est le coût moyen annuel des veilles sur la facture d’électricité d’un ménage français ?</vt:lpstr>
      <vt:lpstr>réponse :  </vt:lpstr>
      <vt:lpstr>Le multimédia</vt:lpstr>
      <vt:lpstr>Question :  Quel est la consommation en kWh d’une lampe d’une puissance de 8 W utilisée pendant 1 heure</vt:lpstr>
      <vt:lpstr>réponse :  </vt:lpstr>
      <vt:lpstr>L’éclairage</vt:lpstr>
      <vt:lpstr>L’éclairage</vt:lpstr>
      <vt:lpstr>Question :  Faut-il régler le thermostat de son réfrigérateur sur 0°C ?</vt:lpstr>
      <vt:lpstr>réponse :  </vt:lpstr>
      <vt:lpstr>Les appareils de froid</vt:lpstr>
      <vt:lpstr>Le lavage</vt:lpstr>
      <vt:lpstr>L’eau chaude sanitaire</vt:lpstr>
      <vt:lpstr>Question :  Rester 3h sous la douche chaude ?</vt:lpstr>
      <vt:lpstr>réponse : </vt:lpstr>
      <vt:lpstr>Question :  Combien représente en moyenne la consommation d’un bain ?</vt:lpstr>
      <vt:lpstr>réponse :  </vt:lpstr>
      <vt:lpstr>L’eau chaude sanitaire</vt:lpstr>
      <vt:lpstr>L’eau</vt:lpstr>
      <vt:lpstr>Question :  Qu’est ce qu’un mousseur ?</vt:lpstr>
      <vt:lpstr>réponse :  </vt:lpstr>
      <vt:lpstr>La facture d’eau </vt:lpstr>
      <vt:lpstr>Présentation PowerPoint</vt:lpstr>
      <vt:lpstr>Suivre ma consommation d’énergie</vt:lpstr>
      <vt:lpstr>Plateforme Enedis</vt:lpstr>
      <vt:lpstr>Plateforme ConsoHerozh</vt:lpstr>
      <vt:lpstr>Utilisation de wattmètres</vt:lpstr>
      <vt:lpstr>Les ressources</vt:lpstr>
      <vt:lpstr>Présentation PowerPoint</vt:lpstr>
      <vt:lpstr>Merci pour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 Gautier</dc:creator>
  <cp:lastModifiedBy>Geoffrey Le Page</cp:lastModifiedBy>
  <cp:revision>5</cp:revision>
  <dcterms:created xsi:type="dcterms:W3CDTF">2023-01-26T09:10:20Z</dcterms:created>
  <dcterms:modified xsi:type="dcterms:W3CDTF">2023-01-30T15:10:25Z</dcterms:modified>
</cp:coreProperties>
</file>